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84" r:id="rId5"/>
    <p:sldId id="289" r:id="rId6"/>
    <p:sldId id="306" r:id="rId7"/>
    <p:sldId id="290" r:id="rId8"/>
  </p:sldIdLst>
  <p:sldSz cx="10058400" cy="7772400"/>
  <p:notesSz cx="7315200" cy="96012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initials="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BAF"/>
    <a:srgbClr val="004151"/>
    <a:srgbClr val="FFFFFF"/>
    <a:srgbClr val="000000"/>
    <a:srgbClr val="5B6335"/>
    <a:srgbClr val="A1C4D0"/>
    <a:srgbClr val="FFC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A8999-11CB-DFE6-575C-8B5BA6B17FF6}" v="3" dt="2025-04-02T18:58:17.345"/>
    <p1510:client id="{F6284512-8A40-ED65-A0FB-253E61525C8A}" v="1" dt="2025-04-04T11:39:0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44" autoAdjust="0"/>
  </p:normalViewPr>
  <p:slideViewPr>
    <p:cSldViewPr showGuides="1">
      <p:cViewPr varScale="1">
        <p:scale>
          <a:sx n="89" d="100"/>
          <a:sy n="89" d="100"/>
        </p:scale>
        <p:origin x="5328" y="66"/>
      </p:cViewPr>
      <p:guideLst>
        <p:guide orient="horz" pos="2448"/>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5" tIns="48323" rIns="96645" bIns="48323" rtlCol="0"/>
          <a:lstStyle>
            <a:lvl1pPr algn="l">
              <a:defRPr sz="1200"/>
            </a:lvl1pPr>
          </a:lstStyle>
          <a:p>
            <a:endParaRPr lang="en-US" dirty="0"/>
          </a:p>
        </p:txBody>
      </p:sp>
      <p:sp>
        <p:nvSpPr>
          <p:cNvPr id="3" name="Date Placeholder 2"/>
          <p:cNvSpPr>
            <a:spLocks noGrp="1"/>
          </p:cNvSpPr>
          <p:nvPr>
            <p:ph type="dt" idx="1"/>
          </p:nvPr>
        </p:nvSpPr>
        <p:spPr>
          <a:xfrm>
            <a:off x="4143586" y="0"/>
            <a:ext cx="3169920" cy="480060"/>
          </a:xfrm>
          <a:prstGeom prst="rect">
            <a:avLst/>
          </a:prstGeom>
        </p:spPr>
        <p:txBody>
          <a:bodyPr vert="horz" lIns="96645" tIns="48323" rIns="96645" bIns="48323" rtlCol="0"/>
          <a:lstStyle>
            <a:lvl1pPr algn="r">
              <a:defRPr sz="1200"/>
            </a:lvl1pPr>
          </a:lstStyle>
          <a:p>
            <a:fld id="{12C3B538-078E-4756-BA43-66C3CF71F261}" type="datetimeFigureOut">
              <a:rPr lang="en-US" smtClean="0"/>
              <a:pPr/>
              <a:t>4/29/2025</a:t>
            </a:fld>
            <a:endParaRPr lang="en-US" dirty="0"/>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6645" tIns="48323" rIns="96645" bIns="4832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5" tIns="48323" rIns="96645" bIns="483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5" tIns="48323" rIns="96645" bIns="483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6" y="9119474"/>
            <a:ext cx="3169920" cy="480060"/>
          </a:xfrm>
          <a:prstGeom prst="rect">
            <a:avLst/>
          </a:prstGeom>
        </p:spPr>
        <p:txBody>
          <a:bodyPr vert="horz" lIns="96645" tIns="48323" rIns="96645" bIns="48323" rtlCol="0" anchor="b"/>
          <a:lstStyle>
            <a:lvl1pPr algn="r">
              <a:defRPr sz="1200"/>
            </a:lvl1pPr>
          </a:lstStyle>
          <a:p>
            <a:fld id="{2B90F43B-87B0-48C1-B2C6-2A2D7EFCBC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 </a:t>
            </a:r>
            <a:endParaRPr lang="en-US" dirty="0" smtClean="0">
              <a:effectLst/>
            </a:endParaRPr>
          </a:p>
          <a:p>
            <a:r>
              <a:rPr lang="en-US" b="1" dirty="0"/>
              <a:t>INTRODUCTION</a:t>
            </a:r>
            <a:endParaRPr lang="en-US" dirty="0"/>
          </a:p>
          <a:p>
            <a:pPr marL="296408" indent="-296408">
              <a:buFont typeface="Arial" panose="020B0604020202020204" pitchFamily="34" charset="0"/>
              <a:buChar char="•"/>
            </a:pPr>
            <a:r>
              <a:rPr lang="en-US" dirty="0"/>
              <a:t>It is an honor to be here with you all at this First Tuesday event here at </a:t>
            </a:r>
            <a:r>
              <a:rPr lang="en-US" dirty="0" err="1"/>
              <a:t>Purdue@Westgate</a:t>
            </a:r>
            <a:r>
              <a:rPr lang="en-US" dirty="0"/>
              <a:t>. </a:t>
            </a:r>
            <a:endParaRPr lang="en-US" dirty="0" smtClean="0"/>
          </a:p>
          <a:p>
            <a:pPr marL="296408" indent="-296408">
              <a:buFont typeface="Arial" panose="020B0604020202020204" pitchFamily="34" charset="0"/>
              <a:buChar char="•"/>
            </a:pPr>
            <a:r>
              <a:rPr lang="en-US" dirty="0" smtClean="0"/>
              <a:t>Every </a:t>
            </a:r>
            <a:r>
              <a:rPr lang="en-US" dirty="0"/>
              <a:t>time I come here I am always in awe of the great work that occurs out here. I am glad to have our partners so close by and have enjoyed the long history of support from you all. </a:t>
            </a:r>
            <a:endParaRPr lang="en-US" dirty="0" smtClean="0"/>
          </a:p>
          <a:p>
            <a:pPr marL="296408" indent="-296408">
              <a:buFont typeface="Arial" panose="020B0604020202020204" pitchFamily="34" charset="0"/>
              <a:buChar char="•"/>
            </a:pPr>
            <a:r>
              <a:rPr lang="en-US" dirty="0" smtClean="0"/>
              <a:t>At </a:t>
            </a:r>
            <a:r>
              <a:rPr lang="en-US" dirty="0"/>
              <a:t>NSWC Crane our primary mission is to support the warfighter. </a:t>
            </a:r>
            <a:r>
              <a:rPr lang="en-US" dirty="0"/>
              <a:t>You all likely know that industry partnerships are critically important for us to be successful. </a:t>
            </a:r>
            <a:r>
              <a:rPr lang="en-US" dirty="0"/>
              <a:t>Everyone here at Westgate plays a critical role in helping us make sure that goal comes to fruition. </a:t>
            </a:r>
            <a:endParaRPr lang="en-US" dirty="0" smtClean="0"/>
          </a:p>
          <a:p>
            <a:pPr marL="296408" indent="-296408">
              <a:buFont typeface="Arial" panose="020B0604020202020204" pitchFamily="34" charset="0"/>
              <a:buChar char="•"/>
            </a:pPr>
            <a:r>
              <a:rPr lang="en-US" dirty="0" smtClean="0"/>
              <a:t>We </a:t>
            </a:r>
            <a:r>
              <a:rPr lang="en-US" dirty="0"/>
              <a:t>find ourselves at a critical juncture, our peer and near peer adversaries are inching ever closer and with it threatening global peace and US national security interests abroad. </a:t>
            </a:r>
            <a:endParaRPr lang="en-US" dirty="0" smtClean="0"/>
          </a:p>
          <a:p>
            <a:pPr marL="296408" indent="-296408">
              <a:buFont typeface="Arial" panose="020B0604020202020204" pitchFamily="34" charset="0"/>
              <a:buChar char="•"/>
            </a:pPr>
            <a:r>
              <a:rPr lang="en-US" dirty="0" smtClean="0"/>
              <a:t>Here </a:t>
            </a:r>
            <a:r>
              <a:rPr lang="en-US" dirty="0"/>
              <a:t>is a video to give you a taste of what we do at NSWC Crane.</a:t>
            </a:r>
          </a:p>
          <a:p>
            <a:r>
              <a:rPr lang="en-US" dirty="0"/>
              <a:t> </a:t>
            </a:r>
          </a:p>
          <a:p>
            <a:r>
              <a:rPr lang="en-US" b="1" dirty="0"/>
              <a:t>(SHOW VIDEO HERE for 2 minutes and 58 seconds) </a:t>
            </a:r>
            <a:endParaRPr lang="en-US" dirty="0"/>
          </a:p>
          <a:p>
            <a:r>
              <a:rPr lang="en-US" b="1" dirty="0"/>
              <a:t> </a:t>
            </a:r>
            <a:endParaRPr lang="en-US" dirty="0"/>
          </a:p>
          <a:p>
            <a:r>
              <a:rPr lang="en-US" i="1" dirty="0"/>
              <a:t>*If the “Welcome to Crane” video does not get approved we will show the Navy hype video instead and replace this with our key mission areas and strategic priorities </a:t>
            </a:r>
            <a:endParaRPr lang="en-US" dirty="0"/>
          </a:p>
          <a:p>
            <a:r>
              <a:rPr lang="en-US" b="1" dirty="0"/>
              <a:t> </a:t>
            </a:r>
            <a:endParaRPr lang="en-US" dirty="0"/>
          </a:p>
          <a:p>
            <a:pPr lvl="0"/>
            <a:r>
              <a:rPr lang="en-US" dirty="0"/>
              <a:t>Now that you know who we are, I want to tell you a little bit about how industry partnerships enable our support to our warfighters. </a:t>
            </a:r>
            <a:endParaRPr lang="en-US" dirty="0"/>
          </a:p>
        </p:txBody>
      </p:sp>
      <p:sp>
        <p:nvSpPr>
          <p:cNvPr id="4" name="Slide Number Placeholder 3"/>
          <p:cNvSpPr>
            <a:spLocks noGrp="1"/>
          </p:cNvSpPr>
          <p:nvPr>
            <p:ph type="sldNum" sz="quarter" idx="10"/>
          </p:nvPr>
        </p:nvSpPr>
        <p:spPr/>
        <p:txBody>
          <a:bodyPr/>
          <a:lstStyle/>
          <a:p>
            <a:fld id="{2B90F43B-87B0-48C1-B2C6-2A2D7EFCBC96}" type="slidenum">
              <a:rPr lang="en-US" smtClean="0"/>
              <a:pPr/>
              <a:t>1</a:t>
            </a:fld>
            <a:endParaRPr lang="en-US" dirty="0"/>
          </a:p>
        </p:txBody>
      </p:sp>
    </p:spTree>
    <p:extLst>
      <p:ext uri="{BB962C8B-B14F-4D97-AF65-F5344CB8AC3E}">
        <p14:creationId xmlns:p14="http://schemas.microsoft.com/office/powerpoint/2010/main" val="298731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Criticality of Industry Partnerships </a:t>
            </a:r>
            <a:endParaRPr lang="en-US" dirty="0"/>
          </a:p>
          <a:p>
            <a:pPr marL="296408" indent="-296408">
              <a:buFont typeface="Arial" panose="020B0604020202020204" pitchFamily="34" charset="0"/>
              <a:buChar char="•"/>
            </a:pPr>
            <a:r>
              <a:rPr lang="en-US" dirty="0"/>
              <a:t>To maintain our edge, the Defense industries relationships with private industry is critical. </a:t>
            </a:r>
          </a:p>
          <a:p>
            <a:pPr marL="296408" indent="-296408">
              <a:buFont typeface="Arial" panose="020B0604020202020204" pitchFamily="34" charset="0"/>
              <a:buChar char="•"/>
            </a:pPr>
            <a:r>
              <a:rPr lang="en-US" dirty="0"/>
              <a:t>In order to deliver for our customers in the areas of Strategic Missions, Electromagnetic Warfare and Expeditionary Warfare, we cannot create innovative solutions in a vacuum. </a:t>
            </a:r>
          </a:p>
          <a:p>
            <a:pPr marL="296408" indent="-296408">
              <a:buFont typeface="Arial" panose="020B0604020202020204" pitchFamily="34" charset="0"/>
              <a:buChar char="•"/>
            </a:pPr>
            <a:r>
              <a:rPr lang="en-US" dirty="0"/>
              <a:t>Private industry enables the DoD to utilize outside expertise, find approaches that are “outside the box”, and challenge our notions of what developments we though were possible for the warfighter. </a:t>
            </a:r>
          </a:p>
          <a:p>
            <a:pPr marL="296408" indent="-296408">
              <a:buFont typeface="Arial" panose="020B0604020202020204" pitchFamily="34" charset="0"/>
              <a:buChar char="•"/>
            </a:pPr>
            <a:r>
              <a:rPr lang="en-US" dirty="0"/>
              <a:t>Broadly, our industry partners are a helped us become the military strength we are today. They have helped us create the most lethal military force on the planet, with technology that has kept our warfighters safe and mission ready. </a:t>
            </a:r>
          </a:p>
          <a:p>
            <a:pPr marL="296408" indent="-296408">
              <a:buFont typeface="Arial" panose="020B0604020202020204" pitchFamily="34" charset="0"/>
              <a:buChar char="•"/>
            </a:pPr>
            <a:r>
              <a:rPr lang="en-US" dirty="0"/>
              <a:t>The culture of innovation that is created when defense partners with industry is one we can see in action here at NSWC Crane. </a:t>
            </a:r>
          </a:p>
          <a:p>
            <a:endParaRPr lang="en-US" b="1" dirty="0"/>
          </a:p>
          <a:p>
            <a:r>
              <a:rPr lang="en-US" b="1" dirty="0"/>
              <a:t>NSWC Crane and Industry </a:t>
            </a:r>
            <a:endParaRPr lang="en-US" dirty="0"/>
          </a:p>
          <a:p>
            <a:pPr marL="296408" indent="-296408">
              <a:buFont typeface="Arial" panose="020B0604020202020204" pitchFamily="34" charset="0"/>
              <a:buChar char="•"/>
            </a:pPr>
            <a:r>
              <a:rPr lang="en-US" dirty="0"/>
              <a:t>At NSWC Crane we are at the forefront of the administration’s priorities and supporting critical weapons development. </a:t>
            </a:r>
          </a:p>
          <a:p>
            <a:pPr marL="296408" indent="-296408">
              <a:buFont typeface="Arial" panose="020B0604020202020204" pitchFamily="34" charset="0"/>
              <a:buChar char="•"/>
            </a:pPr>
            <a:r>
              <a:rPr lang="en-US" dirty="0"/>
              <a:t>Projects that are either directly supported or spearheaded at NSWC Crane are represented among the 17 priorities the current administration has for the DoD. </a:t>
            </a:r>
          </a:p>
          <a:p>
            <a:pPr marL="296408" indent="-296408">
              <a:buFont typeface="Arial" panose="020B0604020202020204" pitchFamily="34" charset="0"/>
              <a:buChar char="•"/>
            </a:pPr>
            <a:r>
              <a:rPr lang="en-US" dirty="0"/>
              <a:t>On these projects, we utilize the expertise and experience of our industry partners to fill in key support roles in everything from engineering and development, to administrative and tech support. </a:t>
            </a:r>
          </a:p>
          <a:p>
            <a:endParaRPr lang="en-US" dirty="0" smtClean="0"/>
          </a:p>
        </p:txBody>
      </p:sp>
      <p:sp>
        <p:nvSpPr>
          <p:cNvPr id="4" name="Slide Number Placeholder 3"/>
          <p:cNvSpPr>
            <a:spLocks noGrp="1"/>
          </p:cNvSpPr>
          <p:nvPr>
            <p:ph type="sldNum" sz="quarter" idx="10"/>
          </p:nvPr>
        </p:nvSpPr>
        <p:spPr/>
        <p:txBody>
          <a:bodyPr/>
          <a:lstStyle/>
          <a:p>
            <a:fld id="{2B90F43B-87B0-48C1-B2C6-2A2D7EFCBC96}" type="slidenum">
              <a:rPr lang="en-US" smtClean="0"/>
              <a:pPr/>
              <a:t>2</a:t>
            </a:fld>
            <a:endParaRPr lang="en-US" dirty="0"/>
          </a:p>
        </p:txBody>
      </p:sp>
    </p:spTree>
    <p:extLst>
      <p:ext uri="{BB962C8B-B14F-4D97-AF65-F5344CB8AC3E}">
        <p14:creationId xmlns:p14="http://schemas.microsoft.com/office/powerpoint/2010/main" val="387926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30FB-BBCD-13E1-70AC-028C8930E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BB2BD-9973-546E-7E0C-7DB7EAB8E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32AAF-2375-99E1-ACBA-FC34ABACEB24}"/>
              </a:ext>
            </a:extLst>
          </p:cNvPr>
          <p:cNvSpPr>
            <a:spLocks noGrp="1"/>
          </p:cNvSpPr>
          <p:nvPr>
            <p:ph type="body" idx="1"/>
          </p:nvPr>
        </p:nvSpPr>
        <p:spPr/>
        <p:txBody>
          <a:bodyPr>
            <a:normAutofit fontScale="55000" lnSpcReduction="20000"/>
          </a:bodyPr>
          <a:lstStyle/>
          <a:p>
            <a:r>
              <a:rPr lang="en-US" sz="1200" b="1" dirty="0">
                <a:latin typeface="Verdana" panose="020B0604030504040204" pitchFamily="34" charset="0"/>
                <a:ea typeface="Calibri" panose="020F0502020204030204" pitchFamily="34" charset="0"/>
                <a:cs typeface="Times New Roman" panose="02020603050405020304" pitchFamily="18" charset="0"/>
              </a:rPr>
              <a:t>The Greater Crane Ecosystem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The partnership between NSWC Crane and private industry has helped create the strong defense industrial base we have seen in this region.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Within the Indiana Uplands, the Defense industry is one of the leading economic sectors.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Defense permeates this area, with both small business and medium to large firms working with us at NSWC Crane.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The demand for our capabilities has never been greater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This can be demonstrated by the growth displayed at the Westgate tech park. Industry has come to this area bringing with it investment in the community, jobs for our residents, and a clear vision to aid our warfighters that matches the passions we hold at NSWC Crane.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The tech park currently has over 60 industry tenants and 500M in investment in new facilities within the park.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The passion to aid our warfighter binds us all. The result of our collective efforts is an ecosystem that stimulates economic growth within our area. </a:t>
            </a:r>
          </a:p>
          <a:p>
            <a:pPr>
              <a:lnSpc>
                <a:spcPct val="115000"/>
              </a:lnSpc>
              <a:spcAft>
                <a:spcPts val="1037"/>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37"/>
              </a:spcAft>
            </a:pPr>
            <a:r>
              <a:rPr lang="en-US" sz="1200" b="1" dirty="0">
                <a:latin typeface="Verdana" panose="020B0604030504040204" pitchFamily="34" charset="0"/>
                <a:ea typeface="Calibri" panose="020F0502020204030204" pitchFamily="34" charset="0"/>
                <a:cs typeface="Times New Roman" panose="02020603050405020304" pitchFamily="18" charset="0"/>
              </a:rPr>
              <a:t>Public-Private Partnerships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Calibri" panose="020F0502020204030204" pitchFamily="34" charset="0"/>
              <a:buChar char="-"/>
            </a:pPr>
            <a:r>
              <a:rPr lang="en-US" sz="1200" dirty="0">
                <a:latin typeface="Verdana" panose="020B0604030504040204" pitchFamily="34" charset="0"/>
                <a:ea typeface="Calibri" panose="020F0502020204030204" pitchFamily="34" charset="0"/>
                <a:cs typeface="Times New Roman" panose="02020603050405020304" pitchFamily="18" charset="0"/>
              </a:rPr>
              <a:t>New active projects with global companies in the ecosystem.  Including: Prometheus Energetics, </a:t>
            </a:r>
            <a:r>
              <a:rPr lang="en-US" sz="1200" dirty="0" err="1">
                <a:latin typeface="Verdana" panose="020B0604030504040204" pitchFamily="34" charset="0"/>
                <a:ea typeface="Calibri" panose="020F0502020204030204" pitchFamily="34" charset="0"/>
                <a:cs typeface="Times New Roman" panose="02020603050405020304" pitchFamily="18" charset="0"/>
              </a:rPr>
              <a:t>NHanced</a:t>
            </a:r>
            <a:r>
              <a:rPr lang="en-US" sz="1200" dirty="0">
                <a:latin typeface="Verdana" panose="020B0604030504040204" pitchFamily="34" charset="0"/>
                <a:ea typeface="Calibri" panose="020F0502020204030204" pitchFamily="34" charset="0"/>
                <a:cs typeface="Times New Roman" panose="02020603050405020304" pitchFamily="18" charset="0"/>
              </a:rPr>
              <a:t> Semiconductors, </a:t>
            </a:r>
            <a:r>
              <a:rPr lang="en-US" sz="1200" dirty="0" err="1">
                <a:latin typeface="Verdana" panose="020B0604030504040204" pitchFamily="34" charset="0"/>
                <a:ea typeface="Calibri" panose="020F0502020204030204" pitchFamily="34" charset="0"/>
                <a:cs typeface="Times New Roman" panose="02020603050405020304" pitchFamily="18" charset="0"/>
              </a:rPr>
              <a:t>Kratos</a:t>
            </a:r>
            <a:r>
              <a:rPr lang="en-US" sz="1200" dirty="0">
                <a:latin typeface="Verdana" panose="020B0604030504040204" pitchFamily="34" charset="0"/>
                <a:ea typeface="Calibri" panose="020F0502020204030204" pitchFamily="34" charset="0"/>
                <a:cs typeface="Times New Roman" panose="02020603050405020304" pitchFamily="18" charset="0"/>
              </a:rPr>
              <a:t>, </a:t>
            </a:r>
            <a:r>
              <a:rPr lang="en-US" sz="1200" dirty="0" err="1">
                <a:latin typeface="Verdana" panose="020B0604030504040204" pitchFamily="34" charset="0"/>
                <a:ea typeface="Calibri" panose="020F0502020204030204" pitchFamily="34" charset="0"/>
                <a:cs typeface="Times New Roman" panose="02020603050405020304" pitchFamily="18" charset="0"/>
              </a:rPr>
              <a:t>Amentum</a:t>
            </a:r>
            <a:r>
              <a:rPr lang="en-US" sz="1200" dirty="0">
                <a:latin typeface="Verdana" panose="020B0604030504040204" pitchFamily="34" charset="0"/>
                <a:ea typeface="Calibri" panose="020F0502020204030204" pitchFamily="34" charset="0"/>
                <a:cs typeface="Times New Roman" panose="02020603050405020304" pitchFamily="18" charset="0"/>
              </a:rPr>
              <a:t>, Reliable </a:t>
            </a:r>
            <a:r>
              <a:rPr lang="en-US" sz="1200" dirty="0" err="1">
                <a:latin typeface="Verdana" panose="020B0604030504040204" pitchFamily="34" charset="0"/>
                <a:ea typeface="Calibri" panose="020F0502020204030204" pitchFamily="34" charset="0"/>
                <a:cs typeface="Times New Roman" panose="02020603050405020304" pitchFamily="18" charset="0"/>
              </a:rPr>
              <a:t>MicroSystems</a:t>
            </a:r>
            <a:r>
              <a:rPr lang="en-US" sz="1200" dirty="0">
                <a:latin typeface="Verdana" panose="020B0604030504040204" pitchFamily="34" charset="0"/>
                <a:ea typeface="Calibri" panose="020F0502020204030204" pitchFamily="34" charset="0"/>
                <a:cs typeface="Times New Roman" panose="02020603050405020304" pitchFamily="18" charset="0"/>
              </a:rPr>
              <a:t>, and CACI</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Calibri" panose="020F0502020204030204" pitchFamily="34" charset="0"/>
              <a:buChar char="-"/>
            </a:pPr>
            <a:r>
              <a:rPr lang="en-US" sz="1200" dirty="0">
                <a:latin typeface="Verdana" panose="020B0604030504040204" pitchFamily="34" charset="0"/>
                <a:ea typeface="Calibri" panose="020F0502020204030204" pitchFamily="34" charset="0"/>
                <a:cs typeface="Times New Roman" panose="02020603050405020304" pitchFamily="18" charset="0"/>
              </a:rPr>
              <a:t>Prometheus: 300M investment, primary partnership with Crane Army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Calibri" panose="020F0502020204030204" pitchFamily="34" charset="0"/>
              <a:buChar char="-"/>
            </a:pPr>
            <a:r>
              <a:rPr lang="en-US" sz="1200" dirty="0" err="1">
                <a:latin typeface="Verdana" panose="020B0604030504040204" pitchFamily="34" charset="0"/>
                <a:ea typeface="Calibri" panose="020F0502020204030204" pitchFamily="34" charset="0"/>
                <a:cs typeface="Times New Roman" panose="02020603050405020304" pitchFamily="18" charset="0"/>
              </a:rPr>
              <a:t>Kratos</a:t>
            </a:r>
            <a:r>
              <a:rPr lang="en-US" sz="1200" dirty="0">
                <a:latin typeface="Verdana" panose="020B0604030504040204" pitchFamily="34" charset="0"/>
                <a:ea typeface="Calibri" panose="020F0502020204030204" pitchFamily="34" charset="0"/>
                <a:cs typeface="Times New Roman" panose="02020603050405020304" pitchFamily="18" charset="0"/>
              </a:rPr>
              <a:t>: 50M investment, </a:t>
            </a:r>
            <a:r>
              <a:rPr lang="en-US" sz="1200" dirty="0" err="1">
                <a:latin typeface="Verdana" panose="020B0604030504040204" pitchFamily="34" charset="0"/>
                <a:ea typeface="Calibri" panose="020F0502020204030204" pitchFamily="34" charset="0"/>
                <a:cs typeface="Times New Roman" panose="02020603050405020304" pitchFamily="18" charset="0"/>
              </a:rPr>
              <a:t>hypersonics</a:t>
            </a:r>
            <a:r>
              <a:rPr lang="en-US" sz="1200" dirty="0">
                <a:latin typeface="Verdana" panose="020B0604030504040204" pitchFamily="34" charset="0"/>
                <a:ea typeface="Calibri" panose="020F0502020204030204" pitchFamily="34" charset="0"/>
                <a:cs typeface="Times New Roman" panose="02020603050405020304" pitchFamily="18" charset="0"/>
              </a:rPr>
              <a:t> payload integration facility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Calibri" panose="020F0502020204030204" pitchFamily="34" charset="0"/>
              <a:buChar char="-"/>
            </a:pPr>
            <a:r>
              <a:rPr lang="en-US" sz="1200" dirty="0">
                <a:latin typeface="Verdana" panose="020B0604030504040204" pitchFamily="34" charset="0"/>
                <a:ea typeface="Calibri" panose="020F0502020204030204" pitchFamily="34" charset="0"/>
                <a:cs typeface="Times New Roman" panose="02020603050405020304" pitchFamily="18" charset="0"/>
              </a:rPr>
              <a:t>&gt;25M invested by various companies into microelectronics capabilities within the park</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37"/>
              </a:spcAft>
            </a:pPr>
            <a:r>
              <a:rPr lang="en-US" sz="1200" dirty="0">
                <a:latin typeface="Verdana" panose="020B060403050404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37"/>
              </a:spcAft>
            </a:pPr>
            <a:r>
              <a:rPr lang="en-US" sz="1200" b="1" dirty="0">
                <a:latin typeface="Verdana" panose="020B0604030504040204" pitchFamily="34" charset="0"/>
                <a:ea typeface="Calibri" panose="020F0502020204030204" pitchFamily="34" charset="0"/>
                <a:cs typeface="Times New Roman" panose="02020603050405020304" pitchFamily="18" charset="0"/>
              </a:rPr>
              <a:t>Relevancy in Today’s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Reiterate the criticality of Crane’s work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Despite the dynamic environment, demand for the products and services of NSWC Crane remains strong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Reiterate NSWC Crane tie to the Administration’s 17 priorities; majority of our workload maps directly to those priorities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As Congress looks to fund the Administration’s agenda while simultaneously working on the FY26 budgets, the priorities Congress and the Administration are looking to grow are those where Crane’s expertise will be critical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Our relevance cannot be overstated.  And in order to deliver on the mission, we’re going to continue to lean on our partnerships with industry.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2"/>
              </a:solidFill>
            </a:endParaRPr>
          </a:p>
        </p:txBody>
      </p:sp>
      <p:sp>
        <p:nvSpPr>
          <p:cNvPr id="4" name="Slide Number Placeholder 3">
            <a:extLst>
              <a:ext uri="{FF2B5EF4-FFF2-40B4-BE49-F238E27FC236}">
                <a16:creationId xmlns:a16="http://schemas.microsoft.com/office/drawing/2014/main" id="{B1369343-3653-C0D2-B48C-9FC26982451A}"/>
              </a:ext>
            </a:extLst>
          </p:cNvPr>
          <p:cNvSpPr>
            <a:spLocks noGrp="1"/>
          </p:cNvSpPr>
          <p:nvPr>
            <p:ph type="sldNum" sz="quarter" idx="10"/>
          </p:nvPr>
        </p:nvSpPr>
        <p:spPr/>
        <p:txBody>
          <a:bodyPr/>
          <a:lstStyle/>
          <a:p>
            <a:pPr defTabSz="1127673">
              <a:defRPr/>
            </a:pPr>
            <a:fld id="{2B90F43B-87B0-48C1-B2C6-2A2D7EFCBC96}" type="slidenum">
              <a:rPr lang="en-US" sz="1500">
                <a:solidFill>
                  <a:prstClr val="black"/>
                </a:solidFill>
                <a:latin typeface="Calibri"/>
              </a:rPr>
              <a:pPr defTabSz="1127673">
                <a:defRPr/>
              </a:pPr>
              <a:t>3</a:t>
            </a:fld>
            <a:endParaRPr lang="en-US" sz="1500">
              <a:solidFill>
                <a:prstClr val="black"/>
              </a:solidFill>
              <a:latin typeface="Calibri"/>
            </a:endParaRPr>
          </a:p>
        </p:txBody>
      </p:sp>
    </p:spTree>
    <p:extLst>
      <p:ext uri="{BB962C8B-B14F-4D97-AF65-F5344CB8AC3E}">
        <p14:creationId xmlns:p14="http://schemas.microsoft.com/office/powerpoint/2010/main" val="207844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15000"/>
              </a:lnSpc>
              <a:spcAft>
                <a:spcPts val="1037"/>
              </a:spcAft>
            </a:pPr>
            <a:r>
              <a:rPr lang="en-US" sz="1200" b="1" dirty="0">
                <a:latin typeface="Verdana" panose="020B0604030504040204" pitchFamily="34" charset="0"/>
                <a:ea typeface="Calibri" panose="020F0502020204030204" pitchFamily="34" charset="0"/>
                <a:cs typeface="Times New Roman" panose="02020603050405020304" pitchFamily="18" charset="0"/>
              </a:rPr>
              <a:t>Conclusion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As we've discussed, innovation doesn't happen in a vacuum. Our partnerships with industry are essential to developing cutting-edge technologies and maintaining our technological advantage.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Our industry partners help bring fresh perspectives, unique expertise, and the agility to push the boundaries of what's possible for our warfighters.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Across all three of our mission areas, we rely on our industry partners to provide essential support in engineering, development, technical expertise, and more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The expansion we see at Westgate Tech Park is a testament to the strength of this ecosystem and the shared commitment to supporting our warfighters.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This collaborative environment fosters innovation and strengthens our collective impact.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I encourage you to connect with our team and explore how you can become part of this dynamic ecosystem.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Together, we can ensure our warfighters maintain the unfair advantage they need to meet the challenges of an ever-changing global landscape.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15000"/>
              </a:lnSpc>
              <a:spcAft>
                <a:spcPts val="1037"/>
              </a:spcAft>
              <a:buFont typeface="Symbol" panose="05050102010706020507" pitchFamily="18" charset="2"/>
              <a:buChar char=""/>
            </a:pPr>
            <a:r>
              <a:rPr lang="en-US" sz="1200" dirty="0">
                <a:latin typeface="Verdana" panose="020B0604030504040204" pitchFamily="34" charset="0"/>
                <a:ea typeface="Calibri" panose="020F0502020204030204" pitchFamily="34" charset="0"/>
                <a:cs typeface="Times New Roman" panose="02020603050405020304" pitchFamily="18" charset="0"/>
              </a:rPr>
              <a:t>Thank you again for your partnership and your commitment to national security.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tx2"/>
              </a:solidFill>
            </a:endParaRPr>
          </a:p>
        </p:txBody>
      </p:sp>
      <p:sp>
        <p:nvSpPr>
          <p:cNvPr id="4" name="Slide Number Placeholder 3"/>
          <p:cNvSpPr>
            <a:spLocks noGrp="1"/>
          </p:cNvSpPr>
          <p:nvPr>
            <p:ph type="sldNum" sz="quarter" idx="10"/>
          </p:nvPr>
        </p:nvSpPr>
        <p:spPr/>
        <p:txBody>
          <a:bodyPr/>
          <a:lstStyle/>
          <a:p>
            <a:fld id="{2B90F43B-87B0-48C1-B2C6-2A2D7EFCBC96}" type="slidenum">
              <a:rPr lang="en-US" smtClean="0"/>
              <a:pPr/>
              <a:t>4</a:t>
            </a:fld>
            <a:endParaRPr lang="en-US"/>
          </a:p>
        </p:txBody>
      </p:sp>
    </p:spTree>
    <p:extLst>
      <p:ext uri="{BB962C8B-B14F-4D97-AF65-F5344CB8AC3E}">
        <p14:creationId xmlns:p14="http://schemas.microsoft.com/office/powerpoint/2010/main" val="335262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691640"/>
          </a:xfrm>
        </p:spPr>
        <p:txBody>
          <a:bodyPr>
            <a:normAutofit/>
          </a:bodyPr>
          <a:lstStyle>
            <a:lvl1pPr marL="0" indent="0" algn="ctr">
              <a:buNone/>
              <a:defRPr sz="2400">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BAED641-BFA4-4F3E-B63D-103E94B99813}" type="datetime1">
              <a:rPr lang="en-US" smtClean="0"/>
              <a:pPr/>
              <a:t>4/29/2025</a:t>
            </a:fld>
            <a:endParaRPr lang="en-US" dirty="0"/>
          </a:p>
        </p:txBody>
      </p:sp>
      <p:sp>
        <p:nvSpPr>
          <p:cNvPr id="6" name="Slide Number Placeholder 5"/>
          <p:cNvSpPr>
            <a:spLocks noGrp="1"/>
          </p:cNvSpPr>
          <p:nvPr>
            <p:ph type="sldNum" sz="quarter" idx="12"/>
          </p:nvPr>
        </p:nvSpPr>
        <p:spPr/>
        <p:txBody>
          <a:bodyPr/>
          <a:lstStyle/>
          <a:p>
            <a:fld id="{2AE9393D-3738-404E-A192-111B799D64A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4DA41-9E86-4FA8-B87B-88006C222595}" type="datetime1">
              <a:rPr lang="en-US" smtClean="0"/>
              <a:pPr/>
              <a:t>4/29/2025</a:t>
            </a:fld>
            <a:endParaRPr lang="en-US" dirty="0"/>
          </a:p>
        </p:txBody>
      </p:sp>
      <p:sp>
        <p:nvSpPr>
          <p:cNvPr id="6" name="Slide Number Placeholder 5"/>
          <p:cNvSpPr>
            <a:spLocks noGrp="1"/>
          </p:cNvSpPr>
          <p:nvPr>
            <p:ph type="sldNum" sz="quarter" idx="12"/>
          </p:nvPr>
        </p:nvSpPr>
        <p:spPr/>
        <p:txBody>
          <a:bodyPr/>
          <a:lstStyle/>
          <a:p>
            <a:fld id="{2AE9393D-3738-404E-A192-111B799D64A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dirty="0"/>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E6132-9FF3-48B3-8768-A27DA798451D}" type="datetime1">
              <a:rPr lang="en-US" smtClean="0"/>
              <a:pPr/>
              <a:t>4/29/2025</a:t>
            </a:fld>
            <a:endParaRPr lang="en-US" dirty="0"/>
          </a:p>
        </p:txBody>
      </p:sp>
      <p:sp>
        <p:nvSpPr>
          <p:cNvPr id="6" name="Slide Number Placeholder 5"/>
          <p:cNvSpPr>
            <a:spLocks noGrp="1"/>
          </p:cNvSpPr>
          <p:nvPr>
            <p:ph type="sldNum" sz="quarter" idx="12"/>
          </p:nvPr>
        </p:nvSpPr>
        <p:spPr/>
        <p:txBody>
          <a:bodyPr/>
          <a:lstStyle/>
          <a:p>
            <a:fld id="{2AE9393D-3738-404E-A192-111B799D64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96CDA-7C7D-41B3-A374-E9DBFB7A6DDB}" type="datetime1">
              <a:rPr lang="en-US" smtClean="0"/>
              <a:pPr/>
              <a:t>4/29/2025</a:t>
            </a:fld>
            <a:endParaRPr lang="en-US" dirty="0"/>
          </a:p>
        </p:txBody>
      </p:sp>
      <p:sp>
        <p:nvSpPr>
          <p:cNvPr id="7" name="Slide Number Placeholder 6"/>
          <p:cNvSpPr>
            <a:spLocks noGrp="1"/>
          </p:cNvSpPr>
          <p:nvPr>
            <p:ph type="sldNum" sz="quarter" idx="12"/>
          </p:nvPr>
        </p:nvSpPr>
        <p:spPr/>
        <p:txBody>
          <a:bodyPr/>
          <a:lstStyle/>
          <a:p>
            <a:fld id="{2AE9393D-3738-404E-A192-111B799D64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021F42D-6124-4EAB-8D6B-4E467BC8165D}" type="datetime1">
              <a:rPr lang="en-US" smtClean="0"/>
              <a:pPr/>
              <a:t>4/29/2025</a:t>
            </a:fld>
            <a:endParaRPr lang="en-US" dirty="0"/>
          </a:p>
        </p:txBody>
      </p:sp>
      <p:sp>
        <p:nvSpPr>
          <p:cNvPr id="5" name="Slide Number Placeholder 4"/>
          <p:cNvSpPr>
            <a:spLocks noGrp="1"/>
          </p:cNvSpPr>
          <p:nvPr>
            <p:ph type="sldNum" sz="quarter" idx="12"/>
          </p:nvPr>
        </p:nvSpPr>
        <p:spPr/>
        <p:txBody>
          <a:bodyPr/>
          <a:lstStyle/>
          <a:p>
            <a:fld id="{2AE9393D-3738-404E-A192-111B799D64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2286000" y="609600"/>
            <a:ext cx="7467600" cy="685800"/>
          </a:xfrm>
        </p:spPr>
        <p:txBody>
          <a:bodyPr>
            <a:normAutofit/>
          </a:bodyPr>
          <a:lstStyle>
            <a:lvl1pPr algn="r">
              <a:defRPr sz="2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a:t>Click to edit Master title style</a:t>
            </a:r>
          </a:p>
        </p:txBody>
      </p:sp>
      <p:sp>
        <p:nvSpPr>
          <p:cNvPr id="7" name="Date Placeholder 3"/>
          <p:cNvSpPr>
            <a:spLocks noGrp="1"/>
          </p:cNvSpPr>
          <p:nvPr>
            <p:ph type="dt" sz="half" idx="2"/>
          </p:nvPr>
        </p:nvSpPr>
        <p:spPr>
          <a:xfrm>
            <a:off x="45716" y="7306637"/>
            <a:ext cx="2346960" cy="413808"/>
          </a:xfrm>
          <a:prstGeom prst="rect">
            <a:avLst/>
          </a:prstGeom>
        </p:spPr>
        <p:txBody>
          <a:bodyPr vert="horz" lIns="101882" tIns="50941" rIns="101882" bIns="50941" rtlCol="0" anchor="ctr"/>
          <a:lstStyle>
            <a:lvl1pPr algn="l">
              <a:defRPr sz="1000" b="1">
                <a:solidFill>
                  <a:schemeClr val="bg1"/>
                </a:solidFill>
                <a:latin typeface="Arial" pitchFamily="34" charset="0"/>
                <a:cs typeface="Arial" pitchFamily="34" charset="0"/>
              </a:defRPr>
            </a:lvl1pPr>
          </a:lstStyle>
          <a:p>
            <a:fld id="{D3F92943-12B5-4FBD-B0DC-4FDFDCC8BEE0}" type="datetime1">
              <a:rPr lang="en-US" smtClean="0"/>
              <a:pPr/>
              <a:t>4/29/2025</a:t>
            </a:fld>
            <a:endParaRPr lang="en-US" dirty="0"/>
          </a:p>
        </p:txBody>
      </p:sp>
      <p:sp>
        <p:nvSpPr>
          <p:cNvPr id="9" name="Slide Number Placeholder 5"/>
          <p:cNvSpPr>
            <a:spLocks noGrp="1"/>
          </p:cNvSpPr>
          <p:nvPr>
            <p:ph type="sldNum" sz="quarter" idx="4"/>
          </p:nvPr>
        </p:nvSpPr>
        <p:spPr>
          <a:xfrm>
            <a:off x="7448204" y="7224646"/>
            <a:ext cx="2346960" cy="413808"/>
          </a:xfrm>
          <a:prstGeom prst="rect">
            <a:avLst/>
          </a:prstGeom>
        </p:spPr>
        <p:txBody>
          <a:bodyPr vert="horz" lIns="101882" tIns="50941" rIns="101882" bIns="50941" rtlCol="0" anchor="ctr"/>
          <a:lstStyle>
            <a:lvl1pPr algn="r">
              <a:defRPr sz="1000" b="1">
                <a:solidFill>
                  <a:schemeClr val="bg1"/>
                </a:solidFill>
                <a:latin typeface="Arial" pitchFamily="34" charset="0"/>
                <a:cs typeface="Arial" pitchFamily="34" charset="0"/>
              </a:defRPr>
            </a:lvl1pPr>
          </a:lstStyle>
          <a:p>
            <a:fld id="{2AE9393D-3738-404E-A192-111B799D64A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p:cNvSpPr/>
          <p:nvPr userDrawn="1"/>
        </p:nvSpPr>
        <p:spPr>
          <a:xfrm>
            <a:off x="2895600" y="7564582"/>
            <a:ext cx="4114800" cy="313932"/>
          </a:xfrm>
          <a:prstGeom prst="rect">
            <a:avLst/>
          </a:prstGeom>
        </p:spPr>
        <p:txBody>
          <a:bodyPr wrap="square">
            <a:spAutoFit/>
          </a:bodyPr>
          <a:lstStyle/>
          <a:p>
            <a:pPr marL="0" marR="0" lvl="0" indent="0" algn="ctr" defTabSz="1018824" rtl="0" eaLnBrk="1" fontAlgn="auto" latinLnBrk="0" hangingPunct="1">
              <a:lnSpc>
                <a:spcPct val="80000"/>
              </a:lnSpc>
              <a:spcBef>
                <a:spcPts val="0"/>
              </a:spcBef>
              <a:spcAft>
                <a:spcPts val="0"/>
              </a:spcAft>
              <a:buClrTx/>
              <a:buSzTx/>
              <a:buFontTx/>
              <a:buNone/>
              <a:tabLst/>
              <a:defRPr/>
            </a:pPr>
            <a:r>
              <a:rPr kumimoji="0" lang="en-US" altLang="en-US" sz="900" b="1" i="1" u="none" strike="noStrike" kern="1200" cap="none" spc="0" normalizeH="0" baseline="0" noProof="0" dirty="0">
                <a:ln>
                  <a:noFill/>
                </a:ln>
                <a:solidFill>
                  <a:srgbClr val="FFFFFF"/>
                </a:solidFill>
                <a:effectLst/>
                <a:uLnTx/>
                <a:uFillTx/>
                <a:latin typeface="Arial Narrow" pitchFamily="34" charset="0"/>
              </a:rPr>
              <a:t>Statement A: Approved for Public Release; Distribution is unlimited.</a:t>
            </a:r>
          </a:p>
          <a:p>
            <a:pPr marL="0" marR="0" lvl="0" indent="0" algn="ctr" defTabSz="1018824" rtl="0" eaLnBrk="1" fontAlgn="auto" latinLnBrk="0" hangingPunct="1">
              <a:lnSpc>
                <a:spcPct val="80000"/>
              </a:lnSpc>
              <a:spcBef>
                <a:spcPts val="0"/>
              </a:spcBef>
              <a:spcAft>
                <a:spcPts val="0"/>
              </a:spcAft>
              <a:buClrTx/>
              <a:buSzTx/>
              <a:buFontTx/>
              <a:buNone/>
              <a:tabLst/>
              <a:defRPr/>
            </a:pPr>
            <a:endParaRPr kumimoji="0" lang="en-US" altLang="en-US" sz="900" b="1" i="1" u="none" strike="noStrike" kern="1200" cap="none" spc="0" normalizeH="0" baseline="0" noProof="0" dirty="0">
              <a:ln>
                <a:noFill/>
              </a:ln>
              <a:solidFill>
                <a:srgbClr val="FFFFFF"/>
              </a:solidFill>
              <a:effectLst/>
              <a:uLnTx/>
              <a:uFillTx/>
              <a:latin typeface="Arial Narrow" pitchFamily="34" charset="0"/>
            </a:endParaRPr>
          </a:p>
        </p:txBody>
      </p:sp>
    </p:spTree>
    <p:extLst>
      <p:ext uri="{BB962C8B-B14F-4D97-AF65-F5344CB8AC3E}">
        <p14:creationId xmlns:p14="http://schemas.microsoft.com/office/powerpoint/2010/main" val="38426708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619991"/>
            <a:ext cx="7848600" cy="685800"/>
          </a:xfrm>
          <a:prstGeom prst="rect">
            <a:avLst/>
          </a:prstGeom>
        </p:spPr>
        <p:txBody>
          <a:bodyPr vert="horz" lIns="101882" tIns="50941" rIns="101882" bIns="50941" rtlCol="0" anchor="ctr">
            <a:normAutofit/>
          </a:bodyPr>
          <a:lstStyle/>
          <a:p>
            <a:r>
              <a:rPr lang="en-US" dirty="0"/>
              <a:t>Click to edit Master title style</a:t>
            </a:r>
          </a:p>
        </p:txBody>
      </p:sp>
      <p:sp>
        <p:nvSpPr>
          <p:cNvPr id="3" name="Text Placeholder 2"/>
          <p:cNvSpPr>
            <a:spLocks noGrp="1"/>
          </p:cNvSpPr>
          <p:nvPr>
            <p:ph type="body" idx="1"/>
          </p:nvPr>
        </p:nvSpPr>
        <p:spPr>
          <a:xfrm>
            <a:off x="502920" y="1981200"/>
            <a:ext cx="9052560" cy="4961785"/>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6" y="7306637"/>
            <a:ext cx="2346960" cy="413808"/>
          </a:xfrm>
          <a:prstGeom prst="rect">
            <a:avLst/>
          </a:prstGeom>
        </p:spPr>
        <p:txBody>
          <a:bodyPr vert="horz" lIns="101882" tIns="50941" rIns="101882" bIns="50941" rtlCol="0" anchor="ctr"/>
          <a:lstStyle>
            <a:lvl1pPr algn="l">
              <a:defRPr sz="1000" b="1">
                <a:solidFill>
                  <a:schemeClr val="bg1"/>
                </a:solidFill>
                <a:latin typeface="Arial" pitchFamily="34" charset="0"/>
                <a:cs typeface="Arial" pitchFamily="34" charset="0"/>
              </a:defRPr>
            </a:lvl1pPr>
          </a:lstStyle>
          <a:p>
            <a:fld id="{F3462B06-98C5-4B6B-B54A-90AD501A6108}" type="datetime1">
              <a:rPr lang="en-US" smtClean="0"/>
              <a:pPr/>
              <a:t>4/29/2025</a:t>
            </a:fld>
            <a:endParaRPr lang="en-US" dirty="0"/>
          </a:p>
        </p:txBody>
      </p:sp>
      <p:sp>
        <p:nvSpPr>
          <p:cNvPr id="6" name="Slide Number Placeholder 5"/>
          <p:cNvSpPr>
            <a:spLocks noGrp="1"/>
          </p:cNvSpPr>
          <p:nvPr>
            <p:ph type="sldNum" sz="quarter" idx="4"/>
          </p:nvPr>
        </p:nvSpPr>
        <p:spPr>
          <a:xfrm>
            <a:off x="7448204" y="7224646"/>
            <a:ext cx="2346960" cy="413808"/>
          </a:xfrm>
          <a:prstGeom prst="rect">
            <a:avLst/>
          </a:prstGeom>
        </p:spPr>
        <p:txBody>
          <a:bodyPr vert="horz" lIns="101882" tIns="50941" rIns="101882" bIns="50941" rtlCol="0" anchor="ctr"/>
          <a:lstStyle>
            <a:lvl1pPr algn="r">
              <a:defRPr sz="1000" b="1">
                <a:solidFill>
                  <a:schemeClr val="bg1"/>
                </a:solidFill>
                <a:latin typeface="Arial" pitchFamily="34" charset="0"/>
                <a:cs typeface="Arial" pitchFamily="34" charset="0"/>
              </a:defRPr>
            </a:lvl1pPr>
          </a:lstStyle>
          <a:p>
            <a:fld id="{2AE9393D-3738-404E-A192-111B799D64A8}" type="slidenum">
              <a:rPr lang="en-US" smtClean="0"/>
              <a:pPr/>
              <a:t>‹#›</a:t>
            </a:fld>
            <a:endParaRPr lang="en-US" dirty="0"/>
          </a:p>
        </p:txBody>
      </p:sp>
      <p:sp>
        <p:nvSpPr>
          <p:cNvPr id="7" name="Rectangle 6"/>
          <p:cNvSpPr/>
          <p:nvPr userDrawn="1"/>
        </p:nvSpPr>
        <p:spPr>
          <a:xfrm>
            <a:off x="2438400" y="7427417"/>
            <a:ext cx="5029200" cy="313932"/>
          </a:xfrm>
          <a:prstGeom prst="rect">
            <a:avLst/>
          </a:prstGeom>
        </p:spPr>
        <p:txBody>
          <a:bodyPr>
            <a:spAutoFit/>
          </a:bodyPr>
          <a:lstStyle/>
          <a:p>
            <a:pPr algn="ctr" eaLnBrk="1" hangingPunct="1">
              <a:lnSpc>
                <a:spcPct val="80000"/>
              </a:lnSpc>
            </a:pPr>
            <a:r>
              <a:rPr lang="en-US" altLang="en-US" sz="900" b="1" dirty="0">
                <a:solidFill>
                  <a:schemeClr val="bg1"/>
                </a:solidFill>
                <a:latin typeface="Arial "/>
              </a:rPr>
              <a:t>Statement A: Approved for Public Release; Distribution is unlimited.</a:t>
            </a:r>
          </a:p>
          <a:p>
            <a:pPr algn="ctr" eaLnBrk="1" hangingPunct="1">
              <a:lnSpc>
                <a:spcPct val="80000"/>
              </a:lnSpc>
            </a:pPr>
            <a:endParaRPr lang="en-US" altLang="en-US" sz="900" b="1" dirty="0">
              <a:latin typeface="Arial "/>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hf hdr="0"/>
  <p:txStyles>
    <p:titleStyle>
      <a:lvl1pPr algn="r" defTabSz="1018824"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82059" indent="-382059" algn="l" defTabSz="1018824" rtl="0" eaLnBrk="1" latinLnBrk="0" hangingPunct="1">
        <a:spcBef>
          <a:spcPct val="20000"/>
        </a:spcBef>
        <a:buFont typeface="Arial" pitchFamily="34" charset="0"/>
        <a:buChar char="•"/>
        <a:defRPr sz="2800" b="1" kern="1200">
          <a:solidFill>
            <a:schemeClr val="tx1"/>
          </a:solidFill>
          <a:latin typeface="Arial" pitchFamily="34" charset="0"/>
          <a:ea typeface="+mn-ea"/>
          <a:cs typeface="Arial" pitchFamily="34" charset="0"/>
        </a:defRPr>
      </a:lvl1pPr>
      <a:lvl2pPr marL="827795" indent="-318383" algn="l" defTabSz="1018824" rtl="0" eaLnBrk="1" latinLnBrk="0" hangingPunct="1">
        <a:spcBef>
          <a:spcPct val="20000"/>
        </a:spcBef>
        <a:buFont typeface="Arial" pitchFamily="34" charset="0"/>
        <a:buChar char="–"/>
        <a:defRPr sz="2400" b="1" kern="1200">
          <a:solidFill>
            <a:schemeClr val="tx1"/>
          </a:solidFill>
          <a:latin typeface="Arial" pitchFamily="34" charset="0"/>
          <a:ea typeface="+mn-ea"/>
          <a:cs typeface="Arial" pitchFamily="34" charset="0"/>
        </a:defRPr>
      </a:lvl2pPr>
      <a:lvl3pPr marL="1273531" indent="-254706" algn="l" defTabSz="1018824"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3pPr>
      <a:lvl4pPr marL="1782943" indent="-254706" algn="l" defTabSz="1018824"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4pPr>
      <a:lvl5pPr marL="2292355" indent="-254706" algn="l" defTabSz="1018824" rtl="0" eaLnBrk="1" latinLnBrk="0" hangingPunct="1">
        <a:spcBef>
          <a:spcPct val="20000"/>
        </a:spcBef>
        <a:buFont typeface="Arial" pitchFamily="34" charset="0"/>
        <a:buChar char="»"/>
        <a:defRPr sz="1600" b="1"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A5BB2-B801-4DAC-8C95-8788D35AB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1" y="248341"/>
            <a:ext cx="10058400" cy="7772400"/>
          </a:xfrm>
          <a:prstGeom prst="rect">
            <a:avLst/>
          </a:prstGeom>
        </p:spPr>
      </p:pic>
      <p:sp>
        <p:nvSpPr>
          <p:cNvPr id="5" name="TextBox 4">
            <a:extLst>
              <a:ext uri="{FF2B5EF4-FFF2-40B4-BE49-F238E27FC236}">
                <a16:creationId xmlns:a16="http://schemas.microsoft.com/office/drawing/2014/main" id="{963F70CF-2E4D-4550-A80F-3933C034C567}"/>
              </a:ext>
            </a:extLst>
          </p:cNvPr>
          <p:cNvSpPr txBox="1"/>
          <p:nvPr/>
        </p:nvSpPr>
        <p:spPr>
          <a:xfrm>
            <a:off x="22408" y="467457"/>
            <a:ext cx="10058400" cy="1200329"/>
          </a:xfrm>
          <a:prstGeom prst="rect">
            <a:avLst/>
          </a:prstGeom>
          <a:noFill/>
        </p:spPr>
        <p:txBody>
          <a:bodyPr wrap="square" lIns="91440" tIns="45720" rIns="91440" bIns="45720" rtlCol="0" anchor="t">
            <a:spAutoFit/>
          </a:bodyPr>
          <a:lstStyle/>
          <a:p>
            <a:pPr lvl="0" algn="ctr">
              <a:spcBef>
                <a:spcPct val="0"/>
              </a:spcBef>
              <a:defRPr/>
            </a:pPr>
            <a:r>
              <a:rPr lang="en-US" altLang="en-US" sz="3600" b="1">
                <a:solidFill>
                  <a:srgbClr val="5F9BAF"/>
                </a:solidFill>
                <a:latin typeface="Arial"/>
                <a:cs typeface="Arial"/>
              </a:rPr>
              <a:t>Midwest Defense Collaboration: Strengthening NSWC Crane’s Mission</a:t>
            </a:r>
            <a:endParaRPr kumimoji="0" lang="en-US" altLang="en-US" sz="3600" b="1" i="0" u="none" strike="noStrike" kern="1200" cap="none" spc="0" normalizeH="0" baseline="0" noProof="0" dirty="0">
              <a:ln>
                <a:noFill/>
              </a:ln>
              <a:solidFill>
                <a:srgbClr val="5F9BAF"/>
              </a:solidFill>
              <a:effectLst/>
              <a:uLnTx/>
              <a:uFillTx/>
              <a:latin typeface="Arial"/>
              <a:cs typeface="Arial"/>
            </a:endParaRPr>
          </a:p>
        </p:txBody>
      </p:sp>
      <p:grpSp>
        <p:nvGrpSpPr>
          <p:cNvPr id="6" name="Group 5">
            <a:extLst>
              <a:ext uri="{FF2B5EF4-FFF2-40B4-BE49-F238E27FC236}">
                <a16:creationId xmlns:a16="http://schemas.microsoft.com/office/drawing/2014/main" id="{C71DD836-FA25-4B72-A042-CCA641E16F81}"/>
              </a:ext>
            </a:extLst>
          </p:cNvPr>
          <p:cNvGrpSpPr/>
          <p:nvPr/>
        </p:nvGrpSpPr>
        <p:grpSpPr>
          <a:xfrm>
            <a:off x="228600" y="5725180"/>
            <a:ext cx="9614688" cy="523220"/>
            <a:chOff x="228600" y="5435025"/>
            <a:chExt cx="9614688" cy="523220"/>
          </a:xfrm>
        </p:grpSpPr>
        <p:sp>
          <p:nvSpPr>
            <p:cNvPr id="7" name="TextBox 6">
              <a:extLst>
                <a:ext uri="{FF2B5EF4-FFF2-40B4-BE49-F238E27FC236}">
                  <a16:creationId xmlns:a16="http://schemas.microsoft.com/office/drawing/2014/main" id="{95958101-5852-4AD9-8931-09D2E4985E56}"/>
                </a:ext>
              </a:extLst>
            </p:cNvPr>
            <p:cNvSpPr txBox="1"/>
            <p:nvPr/>
          </p:nvSpPr>
          <p:spPr>
            <a:xfrm>
              <a:off x="228600" y="5435025"/>
              <a:ext cx="2662908" cy="523220"/>
            </a:xfrm>
            <a:prstGeom prst="rect">
              <a:avLst/>
            </a:prstGeom>
            <a:noFill/>
          </p:spPr>
          <p:txBody>
            <a:bodyPr wrap="non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4151"/>
                  </a:solidFill>
                  <a:effectLst/>
                  <a:uLnTx/>
                  <a:uFillTx/>
                  <a:latin typeface="Arial" pitchFamily="34" charset="0"/>
                  <a:ea typeface="+mn-ea"/>
                  <a:cs typeface="Arial" pitchFamily="34" charset="0"/>
                </a:rPr>
                <a:t>CAPT </a:t>
              </a:r>
              <a:r>
                <a:rPr lang="en-US" sz="1400" b="1" i="1" dirty="0">
                  <a:solidFill>
                    <a:srgbClr val="004151"/>
                  </a:solidFill>
                  <a:latin typeface="Arial" pitchFamily="34" charset="0"/>
                  <a:cs typeface="Arial" pitchFamily="34" charset="0"/>
                </a:rPr>
                <a:t>Rex Boonyobhas</a:t>
              </a:r>
              <a:r>
                <a:rPr kumimoji="0" lang="en-US" sz="1400" b="1" i="1" u="none" strike="noStrike" kern="1200" cap="none" spc="0" normalizeH="0" baseline="0" noProof="0" dirty="0">
                  <a:ln>
                    <a:noFill/>
                  </a:ln>
                  <a:solidFill>
                    <a:srgbClr val="004151"/>
                  </a:solidFill>
                  <a:effectLst/>
                  <a:uLnTx/>
                  <a:uFillTx/>
                  <a:latin typeface="Arial" pitchFamily="34" charset="0"/>
                  <a:ea typeface="+mn-ea"/>
                  <a:cs typeface="Arial" pitchFamily="34" charset="0"/>
                </a:rPr>
                <a:t>, USN</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4151"/>
                  </a:solidFill>
                  <a:effectLst/>
                  <a:uLnTx/>
                  <a:uFillTx/>
                  <a:latin typeface="Arial" pitchFamily="34" charset="0"/>
                  <a:ea typeface="+mn-ea"/>
                  <a:cs typeface="Arial" pitchFamily="34" charset="0"/>
                </a:rPr>
                <a:t>Commanding Officer </a:t>
              </a:r>
            </a:p>
          </p:txBody>
        </p:sp>
        <p:sp>
          <p:nvSpPr>
            <p:cNvPr id="8" name="TextBox 7">
              <a:extLst>
                <a:ext uri="{FF2B5EF4-FFF2-40B4-BE49-F238E27FC236}">
                  <a16:creationId xmlns:a16="http://schemas.microsoft.com/office/drawing/2014/main" id="{803DB9B6-47C0-4F92-A694-DD986F7D4B86}"/>
                </a:ext>
              </a:extLst>
            </p:cNvPr>
            <p:cNvSpPr txBox="1"/>
            <p:nvPr/>
          </p:nvSpPr>
          <p:spPr>
            <a:xfrm>
              <a:off x="7772400" y="5435025"/>
              <a:ext cx="2070888" cy="523220"/>
            </a:xfrm>
            <a:prstGeom prst="rect">
              <a:avLst/>
            </a:prstGeom>
            <a:noFill/>
          </p:spPr>
          <p:txBody>
            <a:bodyPr wrap="non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1" i="1" dirty="0">
                  <a:solidFill>
                    <a:srgbClr val="004151"/>
                  </a:solidFill>
                  <a:latin typeface="Arial" pitchFamily="34" charset="0"/>
                  <a:cs typeface="Arial" pitchFamily="34" charset="0"/>
                </a:rPr>
                <a:t>Dr</a:t>
              </a:r>
              <a:r>
                <a:rPr kumimoji="0" lang="en-US" sz="1400" b="1" i="1" u="none" strike="noStrike" kern="1200" cap="none" spc="0" normalizeH="0" baseline="0" noProof="0" dirty="0">
                  <a:ln>
                    <a:noFill/>
                  </a:ln>
                  <a:solidFill>
                    <a:srgbClr val="004151"/>
                  </a:solidFill>
                  <a:effectLst/>
                  <a:uLnTx/>
                  <a:uFillTx/>
                  <a:latin typeface="Arial" pitchFamily="34" charset="0"/>
                  <a:ea typeface="+mn-ea"/>
                  <a:cs typeface="Arial" pitchFamily="34" charset="0"/>
                </a:rPr>
                <a:t>. Angela</a:t>
              </a:r>
              <a:r>
                <a:rPr kumimoji="0" lang="en-US" sz="1400" b="1" i="1" u="none" strike="noStrike" kern="1200" cap="none" spc="0" normalizeH="0" noProof="0" dirty="0">
                  <a:ln>
                    <a:noFill/>
                  </a:ln>
                  <a:solidFill>
                    <a:srgbClr val="004151"/>
                  </a:solidFill>
                  <a:effectLst/>
                  <a:uLnTx/>
                  <a:uFillTx/>
                  <a:latin typeface="Arial" pitchFamily="34" charset="0"/>
                  <a:ea typeface="+mn-ea"/>
                  <a:cs typeface="Arial" pitchFamily="34" charset="0"/>
                </a:rPr>
                <a:t> Lewis</a:t>
              </a:r>
              <a:r>
                <a:rPr kumimoji="0" lang="en-US" sz="1400" b="1" i="1" u="none" strike="noStrike" kern="1200" cap="none" spc="0" normalizeH="0" baseline="0" noProof="0" dirty="0">
                  <a:ln>
                    <a:noFill/>
                  </a:ln>
                  <a:solidFill>
                    <a:srgbClr val="004151"/>
                  </a:solidFill>
                  <a:effectLst/>
                  <a:uLnTx/>
                  <a:uFillTx/>
                  <a:latin typeface="Arial" pitchFamily="34" charset="0"/>
                  <a:ea typeface="+mn-ea"/>
                  <a:cs typeface="Arial" pitchFamily="34" charset="0"/>
                </a:rPr>
                <a:t>, SES</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4151"/>
                  </a:solidFill>
                  <a:effectLst/>
                  <a:uLnTx/>
                  <a:uFillTx/>
                  <a:latin typeface="Arial" pitchFamily="34" charset="0"/>
                  <a:ea typeface="+mn-ea"/>
                  <a:cs typeface="Arial" pitchFamily="34" charset="0"/>
                </a:rPr>
                <a:t>Technical Director</a:t>
              </a:r>
            </a:p>
          </p:txBody>
        </p:sp>
      </p:grpSp>
      <p:sp>
        <p:nvSpPr>
          <p:cNvPr id="12" name="Rectangle 11"/>
          <p:cNvSpPr/>
          <p:nvPr/>
        </p:nvSpPr>
        <p:spPr>
          <a:xfrm>
            <a:off x="2438400" y="7162800"/>
            <a:ext cx="5029200" cy="313932"/>
          </a:xfrm>
          <a:prstGeom prst="rect">
            <a:avLst/>
          </a:prstGeom>
        </p:spPr>
        <p:txBody>
          <a:bodyPr>
            <a:spAutoFit/>
          </a:bodyPr>
          <a:lstStyle/>
          <a:p>
            <a:pPr marL="0" marR="0" lvl="0" indent="0" algn="ctr" defTabSz="1018824" rtl="0" eaLnBrk="1" fontAlgn="auto" latinLnBrk="0" hangingPunct="1">
              <a:lnSpc>
                <a:spcPct val="8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4151"/>
                </a:solidFill>
                <a:effectLst/>
                <a:uLnTx/>
                <a:uFillTx/>
                <a:latin typeface="Arial "/>
                <a:ea typeface="+mn-ea"/>
                <a:cs typeface="+mn-cs"/>
              </a:rPr>
              <a:t>Statement A: Approved for Public Release; Distribution is unlimited.</a:t>
            </a:r>
          </a:p>
          <a:p>
            <a:pPr marL="0" marR="0" lvl="0" indent="0" algn="ctr" defTabSz="1018824" rtl="0" eaLnBrk="1" fontAlgn="auto" latinLnBrk="0" hangingPunct="1">
              <a:lnSpc>
                <a:spcPct val="80000"/>
              </a:lnSpc>
              <a:spcBef>
                <a:spcPts val="0"/>
              </a:spcBef>
              <a:spcAft>
                <a:spcPts val="0"/>
              </a:spcAft>
              <a:buClrTx/>
              <a:buSzTx/>
              <a:buFontTx/>
              <a:buNone/>
              <a:tabLst/>
              <a:defRPr/>
            </a:pPr>
            <a:endParaRPr kumimoji="0" lang="en-US" altLang="en-US" sz="900" b="1" i="0" u="none" strike="noStrike" kern="1200" cap="none" spc="0" normalizeH="0" baseline="0" noProof="0" dirty="0">
              <a:ln>
                <a:noFill/>
              </a:ln>
              <a:solidFill>
                <a:srgbClr val="004151"/>
              </a:solidFill>
              <a:effectLst/>
              <a:uLnTx/>
              <a:uFillTx/>
              <a:latin typeface="Arial "/>
              <a:ea typeface="+mn-ea"/>
              <a:cs typeface="+mn-cs"/>
            </a:endParaRPr>
          </a:p>
        </p:txBody>
      </p:sp>
      <p:sp>
        <p:nvSpPr>
          <p:cNvPr id="15" name="Date Placeholder 2"/>
          <p:cNvSpPr>
            <a:spLocks noGrp="1"/>
          </p:cNvSpPr>
          <p:nvPr>
            <p:ph type="dt" sz="half" idx="10"/>
          </p:nvPr>
        </p:nvSpPr>
        <p:spPr>
          <a:xfrm>
            <a:off x="45716" y="7265727"/>
            <a:ext cx="2346960" cy="413808"/>
          </a:xfrm>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fld id="{DB7C0A59-BD1E-4DA5-A147-0282B74181FF}" type="datetime1">
              <a:rPr kumimoji="0" lang="en-US" sz="10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4/29/2025</a:t>
            </a:fld>
            <a:endParaRPr kumimoji="0" lang="en-US" sz="1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25871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95C26A-0C6A-09DB-9E3B-99C6B2AF69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41447"/>
            <a:ext cx="10058400" cy="6530953"/>
          </a:xfrm>
          <a:prstGeom prst="rect">
            <a:avLst/>
          </a:prstGeom>
        </p:spPr>
      </p:pic>
      <p:pic>
        <p:nvPicPr>
          <p:cNvPr id="9" name="Picture 8" descr="A ship in the ocean&#10;&#10;Description automatically generated">
            <a:extLst>
              <a:ext uri="{FF2B5EF4-FFF2-40B4-BE49-F238E27FC236}">
                <a16:creationId xmlns:a16="http://schemas.microsoft.com/office/drawing/2014/main" id="{47ED8FCF-EB71-F1D2-64E3-096968E33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924439"/>
            <a:ext cx="10744200" cy="2400161"/>
          </a:xfrm>
          <a:prstGeom prst="rect">
            <a:avLst/>
          </a:prstGeom>
        </p:spPr>
      </p:pic>
      <p:sp>
        <p:nvSpPr>
          <p:cNvPr id="3" name="Content Placeholder 2"/>
          <p:cNvSpPr>
            <a:spLocks noGrp="1"/>
          </p:cNvSpPr>
          <p:nvPr>
            <p:ph idx="1"/>
          </p:nvPr>
        </p:nvSpPr>
        <p:spPr>
          <a:xfrm>
            <a:off x="0" y="2057400"/>
            <a:ext cx="10058400" cy="5129425"/>
          </a:xfrm>
        </p:spPr>
        <p:txBody>
          <a:bodyPr>
            <a:normAutofit/>
          </a:bodyPr>
          <a:lstStyle/>
          <a:p>
            <a:pPr marL="0" indent="0" algn="ctr" defTabSz="777240" fontAlgn="base">
              <a:lnSpc>
                <a:spcPct val="200000"/>
              </a:lnSpc>
              <a:spcBef>
                <a:spcPct val="0"/>
              </a:spcBef>
              <a:spcAft>
                <a:spcPct val="0"/>
              </a:spcAft>
              <a:buNone/>
            </a:pPr>
            <a:r>
              <a:rPr lang="en-US" sz="2000" dirty="0">
                <a:sym typeface="Arial"/>
              </a:rPr>
              <a:t>Deliver innovative solutions and readiness to the NATION and its WARFIGHTERS. </a:t>
            </a:r>
          </a:p>
          <a:p>
            <a:pPr marL="0" indent="0" algn="ctr" defTabSz="777240" fontAlgn="base">
              <a:lnSpc>
                <a:spcPct val="200000"/>
              </a:lnSpc>
              <a:spcBef>
                <a:spcPct val="0"/>
              </a:spcBef>
              <a:spcAft>
                <a:spcPct val="0"/>
              </a:spcAft>
              <a:buNone/>
            </a:pPr>
            <a:r>
              <a:rPr lang="en-US" sz="2000" dirty="0">
                <a:sym typeface="Arial"/>
              </a:rPr>
              <a:t>Advance all-domain system of systems within the Mission Areas of:</a:t>
            </a:r>
          </a:p>
        </p:txBody>
      </p:sp>
      <p:cxnSp>
        <p:nvCxnSpPr>
          <p:cNvPr id="17" name="Straight Arrow Connector 16">
            <a:extLst>
              <a:ext uri="{FF2B5EF4-FFF2-40B4-BE49-F238E27FC236}">
                <a16:creationId xmlns:a16="http://schemas.microsoft.com/office/drawing/2014/main" id="{54034DB7-C7E7-B877-A073-5784D15DFBA2}"/>
              </a:ext>
            </a:extLst>
          </p:cNvPr>
          <p:cNvCxnSpPr>
            <a:cxnSpLocks/>
          </p:cNvCxnSpPr>
          <p:nvPr/>
        </p:nvCxnSpPr>
        <p:spPr>
          <a:xfrm>
            <a:off x="741000" y="3429000"/>
            <a:ext cx="7848600" cy="0"/>
          </a:xfrm>
          <a:prstGeom prst="straightConnector1">
            <a:avLst/>
          </a:prstGeom>
          <a:ln w="127000" cap="flat">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gs>
              </a:gsLst>
              <a:lin ang="0" scaled="1"/>
              <a:tileRect/>
            </a:gradFill>
            <a:round/>
            <a:headEnd type="none"/>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F8842A-7D9B-2F0A-9A95-78EA0F7EF5AF}"/>
              </a:ext>
            </a:extLst>
          </p:cNvPr>
          <p:cNvCxnSpPr>
            <a:cxnSpLocks/>
          </p:cNvCxnSpPr>
          <p:nvPr/>
        </p:nvCxnSpPr>
        <p:spPr>
          <a:xfrm>
            <a:off x="228600" y="2819400"/>
            <a:ext cx="9296400" cy="0"/>
          </a:xfrm>
          <a:prstGeom prst="straightConnector1">
            <a:avLst/>
          </a:prstGeom>
          <a:ln w="127000" cap="flat">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gs>
              </a:gsLst>
              <a:lin ang="0" scaled="1"/>
              <a:tileRect/>
            </a:gradFill>
            <a:round/>
            <a:headEnd type="none"/>
            <a:tailEnd type="stealt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NSWC Crane Mission</a:t>
            </a:r>
          </a:p>
        </p:txBody>
      </p:sp>
      <p:sp>
        <p:nvSpPr>
          <p:cNvPr id="4" name="Date Placeholder 3"/>
          <p:cNvSpPr>
            <a:spLocks noGrp="1"/>
          </p:cNvSpPr>
          <p:nvPr>
            <p:ph type="dt" sz="half" idx="10"/>
          </p:nvPr>
        </p:nvSpPr>
        <p:spPr/>
        <p:txBody>
          <a:bodyPr/>
          <a:lstStyle/>
          <a:p>
            <a:fld id="{4CF6181A-DE9D-4616-8C44-387E2DE50C13}" type="datetime1">
              <a:rPr lang="en-US" smtClean="0"/>
              <a:t>4/29/2025</a:t>
            </a:fld>
            <a:endParaRPr lang="en-US" dirty="0"/>
          </a:p>
        </p:txBody>
      </p:sp>
      <p:sp>
        <p:nvSpPr>
          <p:cNvPr id="5" name="Slide Number Placeholder 4"/>
          <p:cNvSpPr>
            <a:spLocks noGrp="1"/>
          </p:cNvSpPr>
          <p:nvPr>
            <p:ph type="sldNum" sz="quarter" idx="12"/>
          </p:nvPr>
        </p:nvSpPr>
        <p:spPr/>
        <p:txBody>
          <a:bodyPr/>
          <a:lstStyle/>
          <a:p>
            <a:fld id="{2AE9393D-3738-404E-A192-111B799D64A8}" type="slidenum">
              <a:rPr lang="en-US" smtClean="0"/>
              <a:pPr/>
              <a:t>2</a:t>
            </a:fld>
            <a:endParaRPr lang="en-US" dirty="0"/>
          </a:p>
        </p:txBody>
      </p:sp>
      <p:sp>
        <p:nvSpPr>
          <p:cNvPr id="23" name="Rectangle 22">
            <a:extLst>
              <a:ext uri="{FF2B5EF4-FFF2-40B4-BE49-F238E27FC236}">
                <a16:creationId xmlns:a16="http://schemas.microsoft.com/office/drawing/2014/main" id="{D7FE3187-42D3-AF9C-A301-9D5EAD1F3870}"/>
              </a:ext>
            </a:extLst>
          </p:cNvPr>
          <p:cNvSpPr/>
          <p:nvPr/>
        </p:nvSpPr>
        <p:spPr>
          <a:xfrm>
            <a:off x="304800" y="5894820"/>
            <a:ext cx="2819400" cy="369332"/>
          </a:xfrm>
          <a:prstGeom prst="rect">
            <a:avLst/>
          </a:prstGeom>
        </p:spPr>
        <p:txBody>
          <a:bodyPr wrap="square">
            <a:spAutoFit/>
          </a:bodyPr>
          <a:lstStyle/>
          <a:p>
            <a:pPr algn="ctr"/>
            <a:r>
              <a:rPr lang="en-US" sz="1800" b="1" cap="all" dirty="0">
                <a:latin typeface="Arial" panose="020B0604020202020204" pitchFamily="34" charset="0"/>
                <a:ea typeface="Verdana"/>
                <a:cs typeface="Arial" panose="020B0604020202020204" pitchFamily="34" charset="0"/>
              </a:rPr>
              <a:t>Strategic Missions</a:t>
            </a:r>
            <a:r>
              <a:rPr lang="en-US" sz="1800" b="1" i="1" u="sng" cap="all" dirty="0">
                <a:latin typeface="Arial" panose="020B0604020202020204" pitchFamily="34" charset="0"/>
                <a:ea typeface="Verdana"/>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BAA1AC3-5015-DE38-7D0E-1AB0FCA541FB}"/>
              </a:ext>
            </a:extLst>
          </p:cNvPr>
          <p:cNvSpPr/>
          <p:nvPr/>
        </p:nvSpPr>
        <p:spPr>
          <a:xfrm>
            <a:off x="3619500" y="5902514"/>
            <a:ext cx="2819400" cy="646331"/>
          </a:xfrm>
          <a:prstGeom prst="rect">
            <a:avLst/>
          </a:prstGeom>
        </p:spPr>
        <p:txBody>
          <a:bodyPr wrap="square">
            <a:spAutoFit/>
          </a:bodyPr>
          <a:lstStyle/>
          <a:p>
            <a:pPr algn="ctr"/>
            <a:r>
              <a:rPr lang="en-US" sz="1800" b="1" cap="all" dirty="0">
                <a:latin typeface="Arial" panose="020B0604020202020204" pitchFamily="34" charset="0"/>
                <a:ea typeface="Verdana"/>
                <a:cs typeface="Arial" panose="020B0604020202020204" pitchFamily="34" charset="0"/>
              </a:rPr>
              <a:t>Electromagnetic warfare</a:t>
            </a:r>
            <a:endParaRPr lang="en-US" sz="18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18C5AD5-DBCC-1267-7C71-EA3F37C97822}"/>
              </a:ext>
            </a:extLst>
          </p:cNvPr>
          <p:cNvSpPr/>
          <p:nvPr/>
        </p:nvSpPr>
        <p:spPr>
          <a:xfrm>
            <a:off x="6934200" y="5894820"/>
            <a:ext cx="2819400" cy="646331"/>
          </a:xfrm>
          <a:prstGeom prst="rect">
            <a:avLst/>
          </a:prstGeom>
        </p:spPr>
        <p:txBody>
          <a:bodyPr wrap="square">
            <a:spAutoFit/>
          </a:bodyPr>
          <a:lstStyle/>
          <a:p>
            <a:pPr algn="ctr"/>
            <a:r>
              <a:rPr lang="en-US" sz="1800" b="1" cap="all" dirty="0">
                <a:latin typeface="Arial" panose="020B0604020202020204" pitchFamily="34" charset="0"/>
                <a:ea typeface="Verdana"/>
                <a:cs typeface="Arial" panose="020B0604020202020204" pitchFamily="34" charset="0"/>
              </a:rPr>
              <a:t>Expeditionary warfare</a:t>
            </a:r>
            <a:endParaRPr lang="en-US" sz="18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6E3DBE7-57B9-B105-BD78-3071C16AF5EC}"/>
              </a:ext>
            </a:extLst>
          </p:cNvPr>
          <p:cNvSpPr/>
          <p:nvPr/>
        </p:nvSpPr>
        <p:spPr>
          <a:xfrm>
            <a:off x="2438400" y="7422649"/>
            <a:ext cx="5029200" cy="313932"/>
          </a:xfrm>
          <a:prstGeom prst="rect">
            <a:avLst/>
          </a:prstGeom>
        </p:spPr>
        <p:txBody>
          <a:bodyPr>
            <a:spAutoFit/>
          </a:bodyPr>
          <a:lstStyle/>
          <a:p>
            <a:pPr algn="ctr" eaLnBrk="1" hangingPunct="1">
              <a:lnSpc>
                <a:spcPct val="80000"/>
              </a:lnSpc>
            </a:pPr>
            <a:r>
              <a:rPr lang="en-US" altLang="en-US" sz="900" b="1" dirty="0">
                <a:solidFill>
                  <a:schemeClr val="bg1"/>
                </a:solidFill>
                <a:latin typeface="Arial "/>
              </a:rPr>
              <a:t>Statement A: Approved for Public Release; Distribution is unlimited.</a:t>
            </a:r>
          </a:p>
          <a:p>
            <a:pPr algn="ctr" eaLnBrk="1" hangingPunct="1">
              <a:lnSpc>
                <a:spcPct val="80000"/>
              </a:lnSpc>
            </a:pPr>
            <a:endParaRPr lang="en-US" altLang="en-US" sz="900" b="1" dirty="0">
              <a:solidFill>
                <a:schemeClr val="bg1"/>
              </a:solidFill>
              <a:latin typeface="Arial "/>
            </a:endParaRPr>
          </a:p>
        </p:txBody>
      </p:sp>
    </p:spTree>
    <p:extLst>
      <p:ext uri="{BB962C8B-B14F-4D97-AF65-F5344CB8AC3E}">
        <p14:creationId xmlns:p14="http://schemas.microsoft.com/office/powerpoint/2010/main" val="376282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66DB-50F4-A883-07B1-8D73EECF68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4D89E4-3B4B-DAC8-46AA-2F8DFA70905F}"/>
              </a:ext>
            </a:extLst>
          </p:cNvPr>
          <p:cNvSpPr>
            <a:spLocks noGrp="1"/>
          </p:cNvSpPr>
          <p:nvPr>
            <p:ph type="title"/>
          </p:nvPr>
        </p:nvSpPr>
        <p:spPr>
          <a:xfrm>
            <a:off x="2183742" y="660588"/>
            <a:ext cx="7521732" cy="596313"/>
          </a:xfrm>
        </p:spPr>
        <p:txBody>
          <a:bodyPr>
            <a:noAutofit/>
          </a:bodyPr>
          <a:lstStyle/>
          <a:p>
            <a:r>
              <a:rPr lang="en-US" dirty="0"/>
              <a:t>Innovation Ecosystem Model</a:t>
            </a:r>
            <a:endParaRPr lang="en-US" i="1" dirty="0">
              <a:solidFill>
                <a:srgbClr val="171738"/>
              </a:solidFill>
            </a:endParaRPr>
          </a:p>
        </p:txBody>
      </p:sp>
      <p:sp>
        <p:nvSpPr>
          <p:cNvPr id="4" name="AutoShape 2" descr="23,438 Digital Spider Web Stock Photos, Pictures &amp; Royalty-Free Images -  iStock">
            <a:extLst>
              <a:ext uri="{FF2B5EF4-FFF2-40B4-BE49-F238E27FC236}">
                <a16:creationId xmlns:a16="http://schemas.microsoft.com/office/drawing/2014/main" id="{4151567D-BFBC-D053-9616-5CAC0371E629}"/>
              </a:ext>
            </a:extLst>
          </p:cNvPr>
          <p:cNvSpPr>
            <a:spLocks noChangeAspect="1" noChangeArrowheads="1"/>
          </p:cNvSpPr>
          <p:nvPr/>
        </p:nvSpPr>
        <p:spPr bwMode="auto">
          <a:xfrm>
            <a:off x="298918" y="-25914"/>
            <a:ext cx="295835" cy="295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750" tIns="44375" rIns="88750" bIns="44375" numCol="1" anchor="t" anchorCtr="0" compatLnSpc="1">
            <a:prstTxWarp prst="textNoShape">
              <a:avLst/>
            </a:prstTxWarp>
          </a:bodyPr>
          <a:lstStyle/>
          <a:p>
            <a:pPr defTabSz="988911">
              <a:defRPr/>
            </a:pPr>
            <a:endParaRPr lang="en-US" sz="1941">
              <a:solidFill>
                <a:srgbClr val="004151"/>
              </a:solidFill>
              <a:latin typeface="Calibri"/>
            </a:endParaRPr>
          </a:p>
        </p:txBody>
      </p:sp>
      <p:grpSp>
        <p:nvGrpSpPr>
          <p:cNvPr id="67" name="Group 66">
            <a:extLst>
              <a:ext uri="{FF2B5EF4-FFF2-40B4-BE49-F238E27FC236}">
                <a16:creationId xmlns:a16="http://schemas.microsoft.com/office/drawing/2014/main" id="{6736E149-D363-5031-71ED-1472D3C8A6E7}"/>
              </a:ext>
            </a:extLst>
          </p:cNvPr>
          <p:cNvGrpSpPr/>
          <p:nvPr/>
        </p:nvGrpSpPr>
        <p:grpSpPr>
          <a:xfrm>
            <a:off x="416859" y="1426020"/>
            <a:ext cx="9224681" cy="5685792"/>
            <a:chOff x="425422" y="1477926"/>
            <a:chExt cx="9228941" cy="5688418"/>
          </a:xfrm>
        </p:grpSpPr>
        <p:pic>
          <p:nvPicPr>
            <p:cNvPr id="66" name="Picture 65" descr="Innovation Ecosystem bkg3.jpg">
              <a:extLst>
                <a:ext uri="{FF2B5EF4-FFF2-40B4-BE49-F238E27FC236}">
                  <a16:creationId xmlns:a16="http://schemas.microsoft.com/office/drawing/2014/main" id="{1C6C1148-A696-AEBF-5784-67B6E924B618}"/>
                </a:ext>
              </a:extLst>
            </p:cNvPr>
            <p:cNvPicPr>
              <a:picLocks noChangeAspect="1"/>
            </p:cNvPicPr>
            <p:nvPr/>
          </p:nvPicPr>
          <p:blipFill>
            <a:blip r:embed="rId3" cstate="print"/>
            <a:srcRect l="6977" t="9148" r="6237" b="10613"/>
            <a:stretch>
              <a:fillRect/>
            </a:stretch>
          </p:blipFill>
          <p:spPr>
            <a:xfrm>
              <a:off x="425422" y="1477926"/>
              <a:ext cx="9228941" cy="5688418"/>
            </a:xfrm>
            <a:prstGeom prst="rect">
              <a:avLst/>
            </a:prstGeom>
          </p:spPr>
        </p:pic>
        <p:sp>
          <p:nvSpPr>
            <p:cNvPr id="98" name="TextBox 97">
              <a:extLst>
                <a:ext uri="{FF2B5EF4-FFF2-40B4-BE49-F238E27FC236}">
                  <a16:creationId xmlns:a16="http://schemas.microsoft.com/office/drawing/2014/main" id="{D1D0F2EB-745B-B2A8-4009-335E0B03D6AF}"/>
                </a:ext>
              </a:extLst>
            </p:cNvPr>
            <p:cNvSpPr txBox="1"/>
            <p:nvPr/>
          </p:nvSpPr>
          <p:spPr>
            <a:xfrm>
              <a:off x="2227836" y="1884728"/>
              <a:ext cx="1089537" cy="368196"/>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Research Investments</a:t>
              </a:r>
            </a:p>
          </p:txBody>
        </p:sp>
        <p:sp>
          <p:nvSpPr>
            <p:cNvPr id="37" name="TextBox 36">
              <a:extLst>
                <a:ext uri="{FF2B5EF4-FFF2-40B4-BE49-F238E27FC236}">
                  <a16:creationId xmlns:a16="http://schemas.microsoft.com/office/drawing/2014/main" id="{58D0EE14-6CCD-46BC-6050-594276BDCF71}"/>
                </a:ext>
              </a:extLst>
            </p:cNvPr>
            <p:cNvSpPr txBox="1"/>
            <p:nvPr/>
          </p:nvSpPr>
          <p:spPr>
            <a:xfrm>
              <a:off x="5297259" y="4710369"/>
              <a:ext cx="1399403" cy="539133"/>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Engagement </a:t>
              </a:r>
            </a:p>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Office</a:t>
              </a:r>
            </a:p>
          </p:txBody>
        </p:sp>
        <p:sp>
          <p:nvSpPr>
            <p:cNvPr id="39" name="TextBox 38">
              <a:extLst>
                <a:ext uri="{FF2B5EF4-FFF2-40B4-BE49-F238E27FC236}">
                  <a16:creationId xmlns:a16="http://schemas.microsoft.com/office/drawing/2014/main" id="{6D613EC0-0DCA-7E0E-8480-EB2569E72CEF}"/>
                </a:ext>
              </a:extLst>
            </p:cNvPr>
            <p:cNvSpPr txBox="1"/>
            <p:nvPr/>
          </p:nvSpPr>
          <p:spPr>
            <a:xfrm>
              <a:off x="5705325" y="5744431"/>
              <a:ext cx="1294976" cy="411032"/>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
                  <a:ea typeface="Microsoft JhengHei" panose="020B0604030504040204" pitchFamily="34" charset="-120"/>
                </a:rPr>
                <a:t>Midwest Tech </a:t>
              </a:r>
            </a:p>
            <a:p>
              <a:pPr defTabSz="988911">
                <a:defRPr/>
              </a:pPr>
              <a:r>
                <a:rPr lang="en-IN" sz="1068" b="1" dirty="0">
                  <a:solidFill>
                    <a:srgbClr val="FFFFFF"/>
                  </a:solidFill>
                  <a:latin typeface="Arial "/>
                  <a:ea typeface="Microsoft JhengHei" panose="020B0604030504040204" pitchFamily="34" charset="-120"/>
                </a:rPr>
                <a:t>Bridge</a:t>
              </a:r>
            </a:p>
          </p:txBody>
        </p:sp>
        <p:sp>
          <p:nvSpPr>
            <p:cNvPr id="40" name="TextBox 39">
              <a:extLst>
                <a:ext uri="{FF2B5EF4-FFF2-40B4-BE49-F238E27FC236}">
                  <a16:creationId xmlns:a16="http://schemas.microsoft.com/office/drawing/2014/main" id="{31E9CF9A-941B-5460-A288-7BBE89C9D960}"/>
                </a:ext>
              </a:extLst>
            </p:cNvPr>
            <p:cNvSpPr txBox="1"/>
            <p:nvPr/>
          </p:nvSpPr>
          <p:spPr>
            <a:xfrm>
              <a:off x="6610482" y="5099667"/>
              <a:ext cx="2161897" cy="539133"/>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State &amp; Local </a:t>
              </a:r>
            </a:p>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Government Partnerships</a:t>
              </a:r>
            </a:p>
          </p:txBody>
        </p:sp>
        <p:sp>
          <p:nvSpPr>
            <p:cNvPr id="42" name="TextBox 41">
              <a:extLst>
                <a:ext uri="{FF2B5EF4-FFF2-40B4-BE49-F238E27FC236}">
                  <a16:creationId xmlns:a16="http://schemas.microsoft.com/office/drawing/2014/main" id="{64D80F90-E42D-7D39-2FB1-2A382D82172E}"/>
                </a:ext>
              </a:extLst>
            </p:cNvPr>
            <p:cNvSpPr txBox="1"/>
            <p:nvPr/>
          </p:nvSpPr>
          <p:spPr>
            <a:xfrm>
              <a:off x="1742573" y="4474472"/>
              <a:ext cx="1358695" cy="440679"/>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20"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Academic </a:t>
              </a:r>
            </a:p>
            <a:p>
              <a:pPr defTabSz="988911">
                <a:defRPr/>
              </a:pPr>
              <a:r>
                <a:rPr lang="en-IN" sz="1020"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Partnerships</a:t>
              </a:r>
            </a:p>
          </p:txBody>
        </p:sp>
        <p:sp>
          <p:nvSpPr>
            <p:cNvPr id="43" name="TextBox 42">
              <a:extLst>
                <a:ext uri="{FF2B5EF4-FFF2-40B4-BE49-F238E27FC236}">
                  <a16:creationId xmlns:a16="http://schemas.microsoft.com/office/drawing/2014/main" id="{BD851A48-50A6-66A8-D240-E49AAEBEA3FB}"/>
                </a:ext>
              </a:extLst>
            </p:cNvPr>
            <p:cNvSpPr txBox="1"/>
            <p:nvPr/>
          </p:nvSpPr>
          <p:spPr>
            <a:xfrm>
              <a:off x="3512545" y="3309224"/>
              <a:ext cx="1915236" cy="539133"/>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Chief Technology </a:t>
              </a:r>
            </a:p>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Office</a:t>
              </a:r>
            </a:p>
          </p:txBody>
        </p:sp>
        <p:sp>
          <p:nvSpPr>
            <p:cNvPr id="45" name="TextBox 44">
              <a:extLst>
                <a:ext uri="{FF2B5EF4-FFF2-40B4-BE49-F238E27FC236}">
                  <a16:creationId xmlns:a16="http://schemas.microsoft.com/office/drawing/2014/main" id="{E58DBD02-83DE-5EAD-7C5A-BF7E3125F920}"/>
                </a:ext>
              </a:extLst>
            </p:cNvPr>
            <p:cNvSpPr txBox="1"/>
            <p:nvPr/>
          </p:nvSpPr>
          <p:spPr>
            <a:xfrm>
              <a:off x="5422103" y="2768536"/>
              <a:ext cx="1039153" cy="375895"/>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Technology Transfer</a:t>
              </a:r>
            </a:p>
          </p:txBody>
        </p:sp>
        <p:sp>
          <p:nvSpPr>
            <p:cNvPr id="46" name="TextBox 45">
              <a:extLst>
                <a:ext uri="{FF2B5EF4-FFF2-40B4-BE49-F238E27FC236}">
                  <a16:creationId xmlns:a16="http://schemas.microsoft.com/office/drawing/2014/main" id="{42C8B084-B845-B819-0006-7B8F716D6BCC}"/>
                </a:ext>
              </a:extLst>
            </p:cNvPr>
            <p:cNvSpPr txBox="1"/>
            <p:nvPr/>
          </p:nvSpPr>
          <p:spPr>
            <a:xfrm>
              <a:off x="5471585" y="1784367"/>
              <a:ext cx="1414254" cy="399952"/>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
                  <a:ea typeface="Microsoft JhengHei" panose="020B0604030504040204" pitchFamily="34" charset="-120"/>
                </a:rPr>
                <a:t>Entrepreneurship</a:t>
              </a:r>
            </a:p>
          </p:txBody>
        </p:sp>
        <p:sp>
          <p:nvSpPr>
            <p:cNvPr id="48" name="TextBox 47">
              <a:extLst>
                <a:ext uri="{FF2B5EF4-FFF2-40B4-BE49-F238E27FC236}">
                  <a16:creationId xmlns:a16="http://schemas.microsoft.com/office/drawing/2014/main" id="{FEA95EDA-3469-E622-63BF-47A529CB6FA7}"/>
                </a:ext>
              </a:extLst>
            </p:cNvPr>
            <p:cNvSpPr txBox="1"/>
            <p:nvPr/>
          </p:nvSpPr>
          <p:spPr>
            <a:xfrm>
              <a:off x="1349790" y="2903450"/>
              <a:ext cx="1054803" cy="539133"/>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External Liaisons</a:t>
              </a:r>
            </a:p>
          </p:txBody>
        </p:sp>
        <p:sp>
          <p:nvSpPr>
            <p:cNvPr id="49" name="TextBox 48">
              <a:extLst>
                <a:ext uri="{FF2B5EF4-FFF2-40B4-BE49-F238E27FC236}">
                  <a16:creationId xmlns:a16="http://schemas.microsoft.com/office/drawing/2014/main" id="{D1847141-8107-B005-9449-DFE5F58B06BE}"/>
                </a:ext>
              </a:extLst>
            </p:cNvPr>
            <p:cNvSpPr txBox="1"/>
            <p:nvPr/>
          </p:nvSpPr>
          <p:spPr>
            <a:xfrm>
              <a:off x="3478419" y="5395737"/>
              <a:ext cx="943286" cy="539133"/>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Innovation Labs</a:t>
              </a:r>
            </a:p>
          </p:txBody>
        </p:sp>
        <p:sp>
          <p:nvSpPr>
            <p:cNvPr id="50" name="TextBox 49">
              <a:extLst>
                <a:ext uri="{FF2B5EF4-FFF2-40B4-BE49-F238E27FC236}">
                  <a16:creationId xmlns:a16="http://schemas.microsoft.com/office/drawing/2014/main" id="{7FB598AC-4472-8464-1D8D-92AFC9DF20BF}"/>
                </a:ext>
              </a:extLst>
            </p:cNvPr>
            <p:cNvSpPr txBox="1"/>
            <p:nvPr/>
          </p:nvSpPr>
          <p:spPr>
            <a:xfrm>
              <a:off x="3869157" y="4538726"/>
              <a:ext cx="1292439" cy="441209"/>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latin typeface="Arial" panose="020B0604020202020204" pitchFamily="34" charset="0"/>
                  <a:ea typeface="Microsoft JhengHei" panose="020B0604030504040204" pitchFamily="34" charset="-120"/>
                  <a:cs typeface="Arial" panose="020B0604020202020204" pitchFamily="34" charset="0"/>
                </a:rPr>
                <a:t>National Leadership Assignments</a:t>
              </a:r>
            </a:p>
          </p:txBody>
        </p:sp>
        <p:sp>
          <p:nvSpPr>
            <p:cNvPr id="51" name="TextBox 50">
              <a:extLst>
                <a:ext uri="{FF2B5EF4-FFF2-40B4-BE49-F238E27FC236}">
                  <a16:creationId xmlns:a16="http://schemas.microsoft.com/office/drawing/2014/main" id="{19DA8411-0E18-C2AE-456F-8CA9CF8D38E8}"/>
                </a:ext>
              </a:extLst>
            </p:cNvPr>
            <p:cNvSpPr txBox="1"/>
            <p:nvPr/>
          </p:nvSpPr>
          <p:spPr>
            <a:xfrm>
              <a:off x="7174189" y="3272295"/>
              <a:ext cx="1067582" cy="348016"/>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68" b="1" dirty="0">
                  <a:solidFill>
                    <a:srgbClr val="FFFFFF"/>
                  </a:solidFill>
                  <a:effectLst>
                    <a:outerShdw blurRad="38100" dist="38100" dir="2700000" algn="tl">
                      <a:srgbClr val="000000">
                        <a:alpha val="43137"/>
                      </a:srgbClr>
                    </a:outerShdw>
                  </a:effectLst>
                  <a:latin typeface="Arial" panose="020B0604020202020204" pitchFamily="34" charset="0"/>
                  <a:ea typeface="Microsoft JhengHei" panose="020B0604030504040204" pitchFamily="34" charset="-120"/>
                  <a:cs typeface="Arial" panose="020B0604020202020204" pitchFamily="34" charset="0"/>
                </a:rPr>
                <a:t>Private Investments</a:t>
              </a:r>
            </a:p>
          </p:txBody>
        </p:sp>
        <p:pic>
          <p:nvPicPr>
            <p:cNvPr id="52" name="Picture 51">
              <a:extLst>
                <a:ext uri="{FF2B5EF4-FFF2-40B4-BE49-F238E27FC236}">
                  <a16:creationId xmlns:a16="http://schemas.microsoft.com/office/drawing/2014/main" id="{6B26EA4E-FF8F-3556-AF12-FAD10BEB19A3}"/>
                </a:ext>
              </a:extLst>
            </p:cNvPr>
            <p:cNvPicPr>
              <a:picLocks noChangeAspect="1"/>
            </p:cNvPicPr>
            <p:nvPr/>
          </p:nvPicPr>
          <p:blipFill>
            <a:blip r:embed="rId4" cstate="print">
              <a:lum bright="70000" contrast="-70000"/>
            </a:blip>
            <a:stretch>
              <a:fillRect/>
            </a:stretch>
          </p:blipFill>
          <p:spPr>
            <a:xfrm>
              <a:off x="5741308" y="4082265"/>
              <a:ext cx="511307" cy="579619"/>
            </a:xfrm>
            <a:prstGeom prst="rect">
              <a:avLst/>
            </a:prstGeom>
          </p:spPr>
        </p:pic>
        <p:pic>
          <p:nvPicPr>
            <p:cNvPr id="53" name="Picture 52">
              <a:extLst>
                <a:ext uri="{FF2B5EF4-FFF2-40B4-BE49-F238E27FC236}">
                  <a16:creationId xmlns:a16="http://schemas.microsoft.com/office/drawing/2014/main" id="{CEE139EF-5451-C92C-0E9A-73257B28C7FC}"/>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364559" y="5144268"/>
              <a:ext cx="398850" cy="398850"/>
            </a:xfrm>
            <a:prstGeom prst="rect">
              <a:avLst/>
            </a:prstGeom>
          </p:spPr>
        </p:pic>
        <p:pic>
          <p:nvPicPr>
            <p:cNvPr id="54" name="Picture 53">
              <a:extLst>
                <a:ext uri="{FF2B5EF4-FFF2-40B4-BE49-F238E27FC236}">
                  <a16:creationId xmlns:a16="http://schemas.microsoft.com/office/drawing/2014/main" id="{E1FBA117-C91D-D328-17F9-8B3A5387730B}"/>
                </a:ext>
              </a:extLst>
            </p:cNvPr>
            <p:cNvPicPr>
              <a:picLocks noChangeAspect="1"/>
            </p:cNvPicPr>
            <p:nvPr/>
          </p:nvPicPr>
          <p:blipFill>
            <a:blip r:embed="rId6" cstate="screen">
              <a:biLevel thresh="25000"/>
              <a:extLst>
                <a:ext uri="{28A0092B-C50C-407E-A947-70E740481C1C}">
                  <a14:useLocalDpi xmlns:a14="http://schemas.microsoft.com/office/drawing/2010/main" val="0"/>
                </a:ext>
              </a:extLst>
            </a:blip>
            <a:stretch>
              <a:fillRect/>
            </a:stretch>
          </p:blipFill>
          <p:spPr>
            <a:xfrm>
              <a:off x="4349822" y="4146916"/>
              <a:ext cx="345224" cy="345224"/>
            </a:xfrm>
            <a:prstGeom prst="rect">
              <a:avLst/>
            </a:prstGeom>
          </p:spPr>
        </p:pic>
        <p:pic>
          <p:nvPicPr>
            <p:cNvPr id="55" name="Picture 54">
              <a:extLst>
                <a:ext uri="{FF2B5EF4-FFF2-40B4-BE49-F238E27FC236}">
                  <a16:creationId xmlns:a16="http://schemas.microsoft.com/office/drawing/2014/main" id="{78B0D7B3-1F1F-D59C-D1D6-6C6A750D274F}"/>
                </a:ext>
              </a:extLst>
            </p:cNvPr>
            <p:cNvPicPr>
              <a:picLocks noChangeAspect="1"/>
            </p:cNvPicPr>
            <p:nvPr/>
          </p:nvPicPr>
          <p:blipFill>
            <a:blip r:embed="rId7" cstate="print">
              <a:lum bright="70000" contrast="-70000"/>
            </a:blip>
            <a:stretch>
              <a:fillRect/>
            </a:stretch>
          </p:blipFill>
          <p:spPr>
            <a:xfrm>
              <a:off x="2318417" y="2970161"/>
              <a:ext cx="533400" cy="574430"/>
            </a:xfrm>
            <a:prstGeom prst="rect">
              <a:avLst/>
            </a:prstGeom>
          </p:spPr>
        </p:pic>
        <p:pic>
          <p:nvPicPr>
            <p:cNvPr id="56" name="Picture 55">
              <a:extLst>
                <a:ext uri="{FF2B5EF4-FFF2-40B4-BE49-F238E27FC236}">
                  <a16:creationId xmlns:a16="http://schemas.microsoft.com/office/drawing/2014/main" id="{C7FFD63A-BF24-0288-F3E4-26670577AFC8}"/>
                </a:ext>
              </a:extLst>
            </p:cNvPr>
            <p:cNvPicPr>
              <a:picLocks noChangeAspect="1"/>
            </p:cNvPicPr>
            <p:nvPr/>
          </p:nvPicPr>
          <p:blipFill>
            <a:blip r:embed="rId8" cstate="screen">
              <a:lum bright="70000" contrast="-70000"/>
              <a:extLst>
                <a:ext uri="{28A0092B-C50C-407E-A947-70E740481C1C}">
                  <a14:useLocalDpi xmlns:a14="http://schemas.microsoft.com/office/drawing/2010/main" val="0"/>
                </a:ext>
              </a:extLst>
            </a:blip>
            <a:stretch>
              <a:fillRect/>
            </a:stretch>
          </p:blipFill>
          <p:spPr>
            <a:xfrm>
              <a:off x="4151001" y="2682201"/>
              <a:ext cx="630962" cy="671630"/>
            </a:xfrm>
            <a:prstGeom prst="rect">
              <a:avLst/>
            </a:prstGeom>
          </p:spPr>
        </p:pic>
        <p:pic>
          <p:nvPicPr>
            <p:cNvPr id="57" name="Picture 56">
              <a:extLst>
                <a:ext uri="{FF2B5EF4-FFF2-40B4-BE49-F238E27FC236}">
                  <a16:creationId xmlns:a16="http://schemas.microsoft.com/office/drawing/2014/main" id="{71EAE2C6-E872-D22C-2E38-BDFEE8EB840D}"/>
                </a:ext>
              </a:extLst>
            </p:cNvPr>
            <p:cNvPicPr>
              <a:picLocks noChangeAspect="1"/>
            </p:cNvPicPr>
            <p:nvPr/>
          </p:nvPicPr>
          <p:blipFill>
            <a:blip r:embed="rId9" cstate="screen">
              <a:lum bright="70000" contrast="-70000"/>
              <a:extLst>
                <a:ext uri="{28A0092B-C50C-407E-A947-70E740481C1C}">
                  <a14:useLocalDpi xmlns:a14="http://schemas.microsoft.com/office/drawing/2010/main" val="0"/>
                </a:ext>
              </a:extLst>
            </a:blip>
            <a:stretch>
              <a:fillRect/>
            </a:stretch>
          </p:blipFill>
          <p:spPr>
            <a:xfrm>
              <a:off x="3501023" y="3589642"/>
              <a:ext cx="454558" cy="454558"/>
            </a:xfrm>
            <a:prstGeom prst="rect">
              <a:avLst/>
            </a:prstGeom>
          </p:spPr>
        </p:pic>
        <p:pic>
          <p:nvPicPr>
            <p:cNvPr id="58" name="Picture 57">
              <a:extLst>
                <a:ext uri="{FF2B5EF4-FFF2-40B4-BE49-F238E27FC236}">
                  <a16:creationId xmlns:a16="http://schemas.microsoft.com/office/drawing/2014/main" id="{0EC79EDF-E163-62B8-1FC4-7B66BA15A95A}"/>
                </a:ext>
              </a:extLst>
            </p:cNvPr>
            <p:cNvPicPr>
              <a:picLocks noChangeAspect="1"/>
            </p:cNvPicPr>
            <p:nvPr/>
          </p:nvPicPr>
          <p:blipFill>
            <a:blip r:embed="rId10" cstate="screen">
              <a:lum bright="70000" contrast="-70000"/>
              <a:extLst>
                <a:ext uri="{28A0092B-C50C-407E-A947-70E740481C1C}">
                  <a14:useLocalDpi xmlns:a14="http://schemas.microsoft.com/office/drawing/2010/main" val="0"/>
                </a:ext>
              </a:extLst>
            </a:blip>
            <a:stretch>
              <a:fillRect/>
            </a:stretch>
          </p:blipFill>
          <p:spPr>
            <a:xfrm>
              <a:off x="6838899" y="3643301"/>
              <a:ext cx="374774" cy="347238"/>
            </a:xfrm>
            <a:prstGeom prst="rect">
              <a:avLst/>
            </a:prstGeom>
          </p:spPr>
        </p:pic>
        <p:pic>
          <p:nvPicPr>
            <p:cNvPr id="59" name="Picture 58">
              <a:extLst>
                <a:ext uri="{FF2B5EF4-FFF2-40B4-BE49-F238E27FC236}">
                  <a16:creationId xmlns:a16="http://schemas.microsoft.com/office/drawing/2014/main" id="{2F3764A2-8A0B-2390-B483-6F4A65CFEBF0}"/>
                </a:ext>
              </a:extLst>
            </p:cNvPr>
            <p:cNvPicPr>
              <a:picLocks noChangeAspect="1"/>
            </p:cNvPicPr>
            <p:nvPr/>
          </p:nvPicPr>
          <p:blipFill>
            <a:blip r:embed="rId11" cstate="screen">
              <a:lum bright="70000" contrast="-70000"/>
              <a:extLst>
                <a:ext uri="{28A0092B-C50C-407E-A947-70E740481C1C}">
                  <a14:useLocalDpi xmlns:a14="http://schemas.microsoft.com/office/drawing/2010/main" val="0"/>
                </a:ext>
              </a:extLst>
            </a:blip>
            <a:stretch>
              <a:fillRect/>
            </a:stretch>
          </p:blipFill>
          <p:spPr>
            <a:xfrm>
              <a:off x="3070972" y="2169147"/>
              <a:ext cx="581012" cy="581012"/>
            </a:xfrm>
            <a:prstGeom prst="rect">
              <a:avLst/>
            </a:prstGeom>
          </p:spPr>
        </p:pic>
        <p:pic>
          <p:nvPicPr>
            <p:cNvPr id="60" name="Picture 59">
              <a:extLst>
                <a:ext uri="{FF2B5EF4-FFF2-40B4-BE49-F238E27FC236}">
                  <a16:creationId xmlns:a16="http://schemas.microsoft.com/office/drawing/2014/main" id="{A7747021-A1F7-F3DC-F9A3-0F652594F934}"/>
                </a:ext>
              </a:extLst>
            </p:cNvPr>
            <p:cNvPicPr>
              <a:picLocks noChangeAspect="1"/>
            </p:cNvPicPr>
            <p:nvPr/>
          </p:nvPicPr>
          <p:blipFill rotWithShape="1">
            <a:blip r:embed="rId12" cstate="print"/>
            <a:srcRect t="11828" b="25610"/>
            <a:stretch/>
          </p:blipFill>
          <p:spPr>
            <a:xfrm>
              <a:off x="5433177" y="5300994"/>
              <a:ext cx="539178" cy="364309"/>
            </a:xfrm>
            <a:prstGeom prst="rect">
              <a:avLst/>
            </a:prstGeom>
          </p:spPr>
        </p:pic>
        <p:pic>
          <p:nvPicPr>
            <p:cNvPr id="61" name="Picture 60" descr="Vector-Microscope-PNG-Image-Background.png">
              <a:extLst>
                <a:ext uri="{FF2B5EF4-FFF2-40B4-BE49-F238E27FC236}">
                  <a16:creationId xmlns:a16="http://schemas.microsoft.com/office/drawing/2014/main" id="{E6C68199-F9C2-DCDD-0564-6409BFE54040}"/>
                </a:ext>
              </a:extLst>
            </p:cNvPr>
            <p:cNvPicPr>
              <a:picLocks noChangeAspect="1"/>
            </p:cNvPicPr>
            <p:nvPr/>
          </p:nvPicPr>
          <p:blipFill>
            <a:blip r:embed="rId13" cstate="print"/>
            <a:stretch>
              <a:fillRect/>
            </a:stretch>
          </p:blipFill>
          <p:spPr>
            <a:xfrm>
              <a:off x="5467779" y="3151358"/>
              <a:ext cx="234988" cy="299854"/>
            </a:xfrm>
            <a:prstGeom prst="rect">
              <a:avLst/>
            </a:prstGeom>
          </p:spPr>
        </p:pic>
        <p:pic>
          <p:nvPicPr>
            <p:cNvPr id="62" name="Picture 61">
              <a:extLst>
                <a:ext uri="{FF2B5EF4-FFF2-40B4-BE49-F238E27FC236}">
                  <a16:creationId xmlns:a16="http://schemas.microsoft.com/office/drawing/2014/main" id="{BD51F2F3-2194-D927-27BB-591C85C5DE6A}"/>
                </a:ext>
              </a:extLst>
            </p:cNvPr>
            <p:cNvPicPr>
              <a:picLocks noChangeAspect="1"/>
            </p:cNvPicPr>
            <p:nvPr/>
          </p:nvPicPr>
          <p:blipFill>
            <a:blip r:embed="rId14" cstate="print"/>
            <a:stretch>
              <a:fillRect/>
            </a:stretch>
          </p:blipFill>
          <p:spPr>
            <a:xfrm>
              <a:off x="2887909" y="4235165"/>
              <a:ext cx="426719" cy="426720"/>
            </a:xfrm>
            <a:prstGeom prst="rect">
              <a:avLst/>
            </a:prstGeom>
          </p:spPr>
        </p:pic>
        <p:pic>
          <p:nvPicPr>
            <p:cNvPr id="63" name="Picture 62">
              <a:extLst>
                <a:ext uri="{FF2B5EF4-FFF2-40B4-BE49-F238E27FC236}">
                  <a16:creationId xmlns:a16="http://schemas.microsoft.com/office/drawing/2014/main" id="{45E4D0D4-9F8C-C6DE-5DAE-C777E1049D7C}"/>
                </a:ext>
              </a:extLst>
            </p:cNvPr>
            <p:cNvPicPr>
              <a:picLocks noChangeAspect="1"/>
            </p:cNvPicPr>
            <p:nvPr/>
          </p:nvPicPr>
          <p:blipFill>
            <a:blip r:embed="rId15" cstate="screen">
              <a:lum bright="70000" contrast="-70000"/>
              <a:extLst>
                <a:ext uri="{28A0092B-C50C-407E-A947-70E740481C1C}">
                  <a14:useLocalDpi xmlns:a14="http://schemas.microsoft.com/office/drawing/2010/main" val="0"/>
                </a:ext>
              </a:extLst>
            </a:blip>
            <a:stretch>
              <a:fillRect/>
            </a:stretch>
          </p:blipFill>
          <p:spPr>
            <a:xfrm>
              <a:off x="6363728" y="5074920"/>
              <a:ext cx="522111" cy="563880"/>
            </a:xfrm>
            <a:prstGeom prst="rect">
              <a:avLst/>
            </a:prstGeom>
          </p:spPr>
        </p:pic>
        <p:pic>
          <p:nvPicPr>
            <p:cNvPr id="64" name="Picture 63">
              <a:extLst>
                <a:ext uri="{FF2B5EF4-FFF2-40B4-BE49-F238E27FC236}">
                  <a16:creationId xmlns:a16="http://schemas.microsoft.com/office/drawing/2014/main" id="{88CC73B4-B973-1001-5CA2-8B1A2FAD232B}"/>
                </a:ext>
              </a:extLst>
            </p:cNvPr>
            <p:cNvPicPr>
              <a:picLocks noChangeAspect="1"/>
            </p:cNvPicPr>
            <p:nvPr/>
          </p:nvPicPr>
          <p:blipFill>
            <a:blip r:embed="rId16" cstate="screen">
              <a:lum bright="70000" contrast="-70000"/>
              <a:extLst>
                <a:ext uri="{28A0092B-C50C-407E-A947-70E740481C1C}">
                  <a14:useLocalDpi xmlns:a14="http://schemas.microsoft.com/office/drawing/2010/main" val="0"/>
                </a:ext>
              </a:extLst>
            </a:blip>
            <a:stretch>
              <a:fillRect/>
            </a:stretch>
          </p:blipFill>
          <p:spPr>
            <a:xfrm>
              <a:off x="5368899" y="2134660"/>
              <a:ext cx="490716" cy="490716"/>
            </a:xfrm>
            <a:prstGeom prst="rect">
              <a:avLst/>
            </a:prstGeom>
          </p:spPr>
        </p:pic>
      </p:grpSp>
      <p:sp>
        <p:nvSpPr>
          <p:cNvPr id="34" name="TextBox 33">
            <a:extLst>
              <a:ext uri="{FF2B5EF4-FFF2-40B4-BE49-F238E27FC236}">
                <a16:creationId xmlns:a16="http://schemas.microsoft.com/office/drawing/2014/main" id="{F98FC8DA-EDEE-D157-3840-9116FEEC6F4F}"/>
              </a:ext>
            </a:extLst>
          </p:cNvPr>
          <p:cNvSpPr txBox="1"/>
          <p:nvPr/>
        </p:nvSpPr>
        <p:spPr>
          <a:xfrm>
            <a:off x="2210162" y="3428580"/>
            <a:ext cx="1431612" cy="400844"/>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88911">
              <a:defRPr/>
            </a:pPr>
            <a:r>
              <a:rPr lang="en-IN" sz="1020" b="1" dirty="0">
                <a:solidFill>
                  <a:srgbClr val="FFFFFF"/>
                </a:solidFill>
                <a:effectLst>
                  <a:outerShdw blurRad="38100" dist="38100" dir="2700000" algn="tl">
                    <a:srgbClr val="000000">
                      <a:alpha val="43137"/>
                    </a:srgbClr>
                  </a:outerShdw>
                </a:effectLst>
                <a:latin typeface="Arial "/>
                <a:ea typeface="Microsoft JhengHei" panose="020B0604030504040204" pitchFamily="34" charset="-120"/>
              </a:rPr>
              <a:t>Workforce Development</a:t>
            </a:r>
          </a:p>
        </p:txBody>
      </p:sp>
      <p:sp>
        <p:nvSpPr>
          <p:cNvPr id="2" name="TextBox 1">
            <a:extLst>
              <a:ext uri="{FF2B5EF4-FFF2-40B4-BE49-F238E27FC236}">
                <a16:creationId xmlns:a16="http://schemas.microsoft.com/office/drawing/2014/main" id="{CE9292D3-A3EA-8B25-D267-F2889C5C77B3}"/>
              </a:ext>
            </a:extLst>
          </p:cNvPr>
          <p:cNvSpPr txBox="1"/>
          <p:nvPr/>
        </p:nvSpPr>
        <p:spPr>
          <a:xfrm>
            <a:off x="594753" y="5658076"/>
            <a:ext cx="3047021" cy="1243645"/>
          </a:xfrm>
          <a:prstGeom prst="rect">
            <a:avLst/>
          </a:prstGeom>
          <a:no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defTabSz="988911">
              <a:defRPr/>
            </a:pPr>
            <a:r>
              <a:rPr lang="en-US" sz="1200" b="1" i="1" dirty="0">
                <a:solidFill>
                  <a:srgbClr val="FFFFFF"/>
                </a:solidFill>
                <a:latin typeface="Arial" panose="020B0604020202020204" pitchFamily="34" charset="0"/>
                <a:ea typeface="Microsoft JhengHei" panose="020B0604030504040204" pitchFamily="34" charset="-120"/>
                <a:cs typeface="Arial" panose="020B0604020202020204" pitchFamily="34" charset="0"/>
              </a:rPr>
              <a:t>The Midwest defense ecosystem: where collaboration fuels innovation, partnerships forge solutions, and the collective might of the region empowers the Warfighter like nowhere else.</a:t>
            </a:r>
            <a:endParaRPr lang="en-IN" sz="1200" b="1" i="1" dirty="0">
              <a:solidFill>
                <a:srgbClr val="FFFFFF"/>
              </a:solidFill>
              <a:latin typeface="Arial" panose="020B0604020202020204" pitchFamily="34" charset="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5568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hip in the ocean&#10;&#10;Description automatically generated">
            <a:extLst>
              <a:ext uri="{FF2B5EF4-FFF2-40B4-BE49-F238E27FC236}">
                <a16:creationId xmlns:a16="http://schemas.microsoft.com/office/drawing/2014/main" id="{94304397-E331-6325-285E-FB1C6202A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0" y="2756913"/>
            <a:ext cx="9966980" cy="2258573"/>
          </a:xfrm>
          <a:prstGeom prst="rect">
            <a:avLst/>
          </a:prstGeom>
        </p:spPr>
      </p:pic>
      <p:sp>
        <p:nvSpPr>
          <p:cNvPr id="6" name="TextBox 5"/>
          <p:cNvSpPr txBox="1"/>
          <p:nvPr/>
        </p:nvSpPr>
        <p:spPr>
          <a:xfrm>
            <a:off x="495300" y="1219199"/>
            <a:ext cx="8915400" cy="5016758"/>
          </a:xfrm>
          <a:prstGeom prst="rect">
            <a:avLst/>
          </a:prstGeom>
          <a:noFill/>
        </p:spPr>
        <p:txBody>
          <a:bodyPr wrap="square" rtlCol="0">
            <a:spAutoFit/>
          </a:bodyPr>
          <a:lstStyle/>
          <a:p>
            <a:pPr marL="342900" indent="-342900" algn="ctr">
              <a:spcAft>
                <a:spcPts val="600"/>
              </a:spcAft>
            </a:pPr>
            <a:r>
              <a:rPr lang="en-US" sz="2600" b="1" u="sng" dirty="0">
                <a:solidFill>
                  <a:schemeClr val="tx2"/>
                </a:solidFill>
                <a:latin typeface="Arial Narrow" pitchFamily="34" charset="0"/>
              </a:rPr>
              <a:t>WHAT WE DO</a:t>
            </a:r>
          </a:p>
          <a:p>
            <a:pPr marL="342900" indent="-342900" algn="ctr">
              <a:spcAft>
                <a:spcPts val="600"/>
              </a:spcAft>
            </a:pPr>
            <a:r>
              <a:rPr lang="en-US" dirty="0">
                <a:solidFill>
                  <a:schemeClr val="tx2"/>
                </a:solidFill>
                <a:latin typeface="Arial Narrow" pitchFamily="34" charset="0"/>
              </a:rPr>
              <a:t>Deliver </a:t>
            </a:r>
            <a:r>
              <a:rPr lang="en-US" b="1" dirty="0">
                <a:solidFill>
                  <a:srgbClr val="5F9BAF"/>
                </a:solidFill>
                <a:latin typeface="Arial Narrow" pitchFamily="34" charset="0"/>
              </a:rPr>
              <a:t>innovative solutions</a:t>
            </a:r>
            <a:r>
              <a:rPr lang="en-US" dirty="0">
                <a:solidFill>
                  <a:schemeClr val="tx2"/>
                </a:solidFill>
                <a:latin typeface="Arial Narrow" pitchFamily="34" charset="0"/>
              </a:rPr>
              <a:t> and </a:t>
            </a:r>
            <a:r>
              <a:rPr lang="en-US" b="1" dirty="0">
                <a:solidFill>
                  <a:srgbClr val="5F9BAF"/>
                </a:solidFill>
                <a:latin typeface="Arial Narrow" pitchFamily="34" charset="0"/>
              </a:rPr>
              <a:t>readiness</a:t>
            </a:r>
            <a:r>
              <a:rPr lang="en-US" dirty="0">
                <a:solidFill>
                  <a:schemeClr val="tx2"/>
                </a:solidFill>
                <a:latin typeface="Arial Narrow" pitchFamily="34" charset="0"/>
              </a:rPr>
              <a:t> to the </a:t>
            </a:r>
            <a:r>
              <a:rPr lang="en-US" b="1" dirty="0">
                <a:solidFill>
                  <a:schemeClr val="tx2"/>
                </a:solidFill>
                <a:latin typeface="Arial Narrow" pitchFamily="34" charset="0"/>
              </a:rPr>
              <a:t>Nation</a:t>
            </a:r>
            <a:r>
              <a:rPr lang="en-US" dirty="0">
                <a:solidFill>
                  <a:schemeClr val="tx2"/>
                </a:solidFill>
                <a:latin typeface="Arial Narrow" pitchFamily="34" charset="0"/>
              </a:rPr>
              <a:t> and its </a:t>
            </a:r>
            <a:r>
              <a:rPr lang="en-US" b="1" dirty="0">
                <a:solidFill>
                  <a:schemeClr val="tx2"/>
                </a:solidFill>
                <a:latin typeface="Arial Narrow" pitchFamily="34" charset="0"/>
              </a:rPr>
              <a:t>Warfighters </a:t>
            </a:r>
          </a:p>
          <a:p>
            <a:pPr marL="342900" indent="-342900" algn="ctr">
              <a:spcAft>
                <a:spcPts val="600"/>
              </a:spcAft>
            </a:pPr>
            <a:r>
              <a:rPr lang="en-US" sz="2600" b="1" u="sng" dirty="0">
                <a:solidFill>
                  <a:schemeClr val="tx2"/>
                </a:solidFill>
                <a:latin typeface="Arial Narrow" pitchFamily="34" charset="0"/>
              </a:rPr>
              <a:t>HOW WE DO IT</a:t>
            </a:r>
          </a:p>
          <a:p>
            <a:pPr marL="342900" indent="-342900" algn="ctr">
              <a:spcAft>
                <a:spcPts val="600"/>
              </a:spcAft>
            </a:pPr>
            <a:r>
              <a:rPr lang="en-US" dirty="0">
                <a:solidFill>
                  <a:schemeClr val="tx2"/>
                </a:solidFill>
                <a:latin typeface="Arial Narrow" pitchFamily="34" charset="0"/>
              </a:rPr>
              <a:t>Advance all-domain system of systems within the Mission Areas of:</a:t>
            </a:r>
          </a:p>
          <a:p>
            <a:pPr marL="631825" lvl="1" indent="-123825">
              <a:buFont typeface="Arial" panose="020B0604020202020204" pitchFamily="34" charset="0"/>
              <a:buChar char="•"/>
            </a:pPr>
            <a:endParaRPr lang="en-US" dirty="0">
              <a:solidFill>
                <a:schemeClr val="tx2"/>
              </a:solidFill>
              <a:latin typeface="Arial Narrow" pitchFamily="34" charset="0"/>
            </a:endParaRPr>
          </a:p>
          <a:p>
            <a:pPr marL="852312" lvl="1" indent="-342900"/>
            <a:endParaRPr lang="en-US" sz="2400" dirty="0">
              <a:solidFill>
                <a:schemeClr val="tx2"/>
              </a:solidFill>
              <a:latin typeface="Arial Narrow" pitchFamily="34" charset="0"/>
            </a:endParaRPr>
          </a:p>
          <a:p>
            <a:pPr marL="852312" lvl="1" indent="-342900"/>
            <a:r>
              <a:rPr lang="en-US" sz="2400" dirty="0">
                <a:solidFill>
                  <a:schemeClr val="tx2"/>
                </a:solidFill>
                <a:latin typeface="Arial Narrow" pitchFamily="34" charset="0"/>
              </a:rPr>
              <a:t/>
            </a:r>
            <a:br>
              <a:rPr lang="en-US" sz="2400" dirty="0">
                <a:solidFill>
                  <a:schemeClr val="tx2"/>
                </a:solidFill>
                <a:latin typeface="Arial Narrow" pitchFamily="34" charset="0"/>
              </a:rPr>
            </a:br>
            <a:r>
              <a:rPr lang="en-US" sz="2400" dirty="0">
                <a:solidFill>
                  <a:schemeClr val="tx2"/>
                </a:solidFill>
                <a:latin typeface="Arial Narrow" pitchFamily="34" charset="0"/>
              </a:rPr>
              <a:t/>
            </a:r>
            <a:br>
              <a:rPr lang="en-US" sz="2400" dirty="0">
                <a:solidFill>
                  <a:schemeClr val="tx2"/>
                </a:solidFill>
                <a:latin typeface="Arial Narrow" pitchFamily="34" charset="0"/>
              </a:rPr>
            </a:br>
            <a:r>
              <a:rPr lang="en-US" sz="2400" dirty="0">
                <a:solidFill>
                  <a:schemeClr val="tx2"/>
                </a:solidFill>
                <a:latin typeface="Arial Narrow" pitchFamily="34" charset="0"/>
              </a:rPr>
              <a:t/>
            </a:r>
            <a:br>
              <a:rPr lang="en-US" sz="2400" dirty="0">
                <a:solidFill>
                  <a:schemeClr val="tx2"/>
                </a:solidFill>
                <a:latin typeface="Arial Narrow" pitchFamily="34" charset="0"/>
              </a:rPr>
            </a:br>
            <a:endParaRPr lang="en-US" sz="2400" dirty="0">
              <a:solidFill>
                <a:schemeClr val="tx2"/>
              </a:solidFill>
              <a:latin typeface="Arial Narrow" pitchFamily="34" charset="0"/>
            </a:endParaRPr>
          </a:p>
          <a:p>
            <a:pPr marL="0" lvl="1" algn="ctr"/>
            <a:r>
              <a:rPr lang="en-US" b="1" dirty="0">
                <a:solidFill>
                  <a:schemeClr val="tx2"/>
                </a:solidFill>
                <a:latin typeface="Arial Narrow" pitchFamily="34" charset="0"/>
              </a:rPr>
              <a:t>Conduct science and technology, research, development, test and evaluation,  acquisition and in-service engineering</a:t>
            </a:r>
          </a:p>
          <a:p>
            <a:endParaRPr lang="en-US" sz="2800" dirty="0">
              <a:solidFill>
                <a:schemeClr val="tx2"/>
              </a:solidFill>
              <a:latin typeface="Arial Narrow" pitchFamily="34" charset="0"/>
            </a:endParaRPr>
          </a:p>
        </p:txBody>
      </p:sp>
      <p:sp>
        <p:nvSpPr>
          <p:cNvPr id="4" name="Title 1"/>
          <p:cNvSpPr txBox="1">
            <a:spLocks/>
          </p:cNvSpPr>
          <p:nvPr/>
        </p:nvSpPr>
        <p:spPr>
          <a:xfrm>
            <a:off x="1981200" y="652609"/>
            <a:ext cx="7848600" cy="685800"/>
          </a:xfrm>
          <a:prstGeom prst="rect">
            <a:avLst/>
          </a:prstGeom>
        </p:spPr>
        <p:txBody>
          <a:bodyPr/>
          <a:lstStyle>
            <a:lvl1pPr algn="r" defTabSz="1018824" rtl="0" eaLnBrk="1" latinLnBrk="0" hangingPunct="1">
              <a:spcBef>
                <a:spcPct val="0"/>
              </a:spcBef>
              <a:buNone/>
              <a:defRPr sz="3200" b="1" kern="1200" cap="all" baseline="0">
                <a:solidFill>
                  <a:srgbClr val="5F9BAF"/>
                </a:solidFill>
                <a:latin typeface="Arial" pitchFamily="34" charset="0"/>
                <a:ea typeface="+mj-ea"/>
                <a:cs typeface="Arial" pitchFamily="34" charset="0"/>
              </a:defRPr>
            </a:lvl1pPr>
          </a:lstStyle>
          <a:p>
            <a:r>
              <a:rPr lang="en-US" i="1" dirty="0">
                <a:solidFill>
                  <a:schemeClr val="bg1"/>
                </a:solidFill>
              </a:rPr>
              <a:t>OUR MISSION &amp; VISION</a:t>
            </a:r>
          </a:p>
        </p:txBody>
      </p:sp>
      <p:sp>
        <p:nvSpPr>
          <p:cNvPr id="5" name="Rectangle 4"/>
          <p:cNvSpPr/>
          <p:nvPr/>
        </p:nvSpPr>
        <p:spPr>
          <a:xfrm>
            <a:off x="857566" y="4648200"/>
            <a:ext cx="8534083" cy="338554"/>
          </a:xfrm>
          <a:prstGeom prst="rect">
            <a:avLst/>
          </a:prstGeom>
        </p:spPr>
        <p:txBody>
          <a:bodyPr wrap="square">
            <a:spAutoFit/>
          </a:bodyPr>
          <a:lstStyle/>
          <a:p>
            <a:r>
              <a:rPr lang="en-US" sz="1600" b="1" u="sng" dirty="0">
                <a:solidFill>
                  <a:srgbClr val="004151"/>
                </a:solidFill>
                <a:latin typeface="Arial Narrow" pitchFamily="34" charset="0"/>
              </a:rPr>
              <a:t>STRATEGIC MISSIONS                          ELECTRONIC WARFARE                      EXPEDITIONARY WARFARE</a:t>
            </a:r>
            <a:endParaRPr lang="en-US" u="sng" dirty="0">
              <a:solidFill>
                <a:srgbClr val="004151"/>
              </a:solidFill>
            </a:endParaRPr>
          </a:p>
        </p:txBody>
      </p:sp>
      <p:sp>
        <p:nvSpPr>
          <p:cNvPr id="12" name="Rectangle 11"/>
          <p:cNvSpPr/>
          <p:nvPr/>
        </p:nvSpPr>
        <p:spPr>
          <a:xfrm>
            <a:off x="1295400" y="6134904"/>
            <a:ext cx="7772400" cy="948978"/>
          </a:xfrm>
          <a:prstGeom prst="rect">
            <a:avLst/>
          </a:prstGeom>
          <a:ln w="28575">
            <a:solidFill>
              <a:schemeClr val="tx1"/>
            </a:solidFill>
          </a:ln>
        </p:spPr>
        <p:txBody>
          <a:bodyPr wrap="square">
            <a:spAutoFit/>
          </a:bodyPr>
          <a:lstStyle/>
          <a:p>
            <a:pPr marL="568325" marR="5080" lvl="1" indent="-457200" algn="ctr">
              <a:spcBef>
                <a:spcPts val="95"/>
              </a:spcBef>
            </a:pPr>
            <a:r>
              <a:rPr lang="en-US" sz="1800" b="1" dirty="0">
                <a:solidFill>
                  <a:schemeClr val="accent2"/>
                </a:solidFill>
                <a:latin typeface="Arial Narrow" pitchFamily="34" charset="0"/>
                <a:cs typeface="Calibri Light"/>
              </a:rPr>
              <a:t>Combating</a:t>
            </a:r>
            <a:r>
              <a:rPr lang="en-US" sz="1800" b="1" spc="-20"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our</a:t>
            </a:r>
            <a:r>
              <a:rPr lang="en-US" sz="1800" b="1" spc="-35" dirty="0">
                <a:solidFill>
                  <a:schemeClr val="accent2"/>
                </a:solidFill>
                <a:latin typeface="Arial Narrow" pitchFamily="34" charset="0"/>
                <a:cs typeface="Calibri Light"/>
              </a:rPr>
              <a:t> </a:t>
            </a:r>
            <a:r>
              <a:rPr lang="en-US" sz="1800" b="1" spc="-20" dirty="0">
                <a:solidFill>
                  <a:schemeClr val="accent2"/>
                </a:solidFill>
                <a:latin typeface="Arial Narrow" pitchFamily="34" charset="0"/>
                <a:cs typeface="Calibri Light"/>
              </a:rPr>
              <a:t>nation’s</a:t>
            </a:r>
            <a:r>
              <a:rPr lang="en-US" sz="1800" b="1" spc="-40"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greatest</a:t>
            </a:r>
            <a:r>
              <a:rPr lang="en-US" sz="1800" b="1" spc="-30"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threats,</a:t>
            </a:r>
            <a:r>
              <a:rPr lang="en-US" sz="1800" b="1" spc="-30"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NSWC</a:t>
            </a:r>
            <a:r>
              <a:rPr lang="en-US" sz="1800" b="1" spc="-35"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Crane</a:t>
            </a:r>
            <a:r>
              <a:rPr lang="en-US" sz="1800" b="1" spc="-20"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is</a:t>
            </a:r>
            <a:r>
              <a:rPr lang="en-US" sz="1800" b="1" spc="-40"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the </a:t>
            </a:r>
          </a:p>
          <a:p>
            <a:pPr marL="568325" marR="5080" lvl="1" indent="-457200" algn="ctr">
              <a:spcBef>
                <a:spcPts val="95"/>
              </a:spcBef>
            </a:pPr>
            <a:r>
              <a:rPr lang="en-US" sz="1800" b="1" spc="-30" dirty="0">
                <a:solidFill>
                  <a:schemeClr val="accent2"/>
                </a:solidFill>
                <a:latin typeface="Arial Narrow" pitchFamily="34" charset="0"/>
                <a:cs typeface="Calibri Light"/>
              </a:rPr>
              <a:t> indispensable  mission  expert, </a:t>
            </a:r>
            <a:r>
              <a:rPr lang="en-US" sz="1800" b="1" spc="-45"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leveraging</a:t>
            </a:r>
            <a:r>
              <a:rPr lang="en-US" sz="1800" b="1" spc="-15"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our</a:t>
            </a:r>
            <a:r>
              <a:rPr lang="en-US" sz="1800" b="1" spc="-30"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deep</a:t>
            </a:r>
            <a:r>
              <a:rPr lang="en-US" sz="1800" b="1" spc="-45"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technical </a:t>
            </a:r>
            <a:r>
              <a:rPr lang="en-US" sz="1800" b="1" dirty="0">
                <a:solidFill>
                  <a:schemeClr val="accent2"/>
                </a:solidFill>
                <a:latin typeface="Arial Narrow" pitchFamily="34" charset="0"/>
                <a:cs typeface="Calibri Light"/>
              </a:rPr>
              <a:t>heritage</a:t>
            </a:r>
            <a:r>
              <a:rPr lang="en-US" sz="1800" b="1" spc="-35"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to</a:t>
            </a:r>
            <a:r>
              <a:rPr lang="en-US" sz="1800" b="1" spc="-50" dirty="0">
                <a:solidFill>
                  <a:schemeClr val="accent2"/>
                </a:solidFill>
                <a:latin typeface="Arial Narrow" pitchFamily="34" charset="0"/>
                <a:cs typeface="Calibri Light"/>
              </a:rPr>
              <a:t> </a:t>
            </a:r>
          </a:p>
          <a:p>
            <a:pPr marL="568325" marR="5080" lvl="1" indent="-457200" algn="ctr">
              <a:spcBef>
                <a:spcPts val="95"/>
              </a:spcBef>
            </a:pPr>
            <a:r>
              <a:rPr lang="en-US" sz="1800" b="1" dirty="0">
                <a:solidFill>
                  <a:schemeClr val="accent2"/>
                </a:solidFill>
                <a:latin typeface="Arial Narrow" pitchFamily="34" charset="0"/>
                <a:cs typeface="Calibri Light"/>
              </a:rPr>
              <a:t>deliver</a:t>
            </a:r>
            <a:r>
              <a:rPr lang="en-US" sz="1800" b="1" spc="-45"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solutions</a:t>
            </a:r>
            <a:r>
              <a:rPr lang="en-US" sz="1800" b="1" spc="-50"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through</a:t>
            </a:r>
            <a:r>
              <a:rPr lang="en-US" sz="1800" b="1" spc="-40"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innovation</a:t>
            </a:r>
            <a:r>
              <a:rPr lang="en-US" sz="1800" b="1" spc="-50" dirty="0">
                <a:solidFill>
                  <a:schemeClr val="accent2"/>
                </a:solidFill>
                <a:latin typeface="Arial Narrow" pitchFamily="34" charset="0"/>
                <a:cs typeface="Calibri Light"/>
              </a:rPr>
              <a:t> </a:t>
            </a:r>
            <a:r>
              <a:rPr lang="en-US" sz="1800" b="1" dirty="0">
                <a:solidFill>
                  <a:schemeClr val="accent2"/>
                </a:solidFill>
                <a:latin typeface="Arial Narrow" pitchFamily="34" charset="0"/>
                <a:cs typeface="Calibri Light"/>
              </a:rPr>
              <a:t>and</a:t>
            </a:r>
            <a:r>
              <a:rPr lang="en-US" sz="1800" b="1" spc="-45"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strategic</a:t>
            </a:r>
            <a:r>
              <a:rPr lang="en-US" sz="1800" b="1" spc="-25" dirty="0">
                <a:solidFill>
                  <a:schemeClr val="accent2"/>
                </a:solidFill>
                <a:latin typeface="Arial Narrow" pitchFamily="34" charset="0"/>
                <a:cs typeface="Calibri Light"/>
              </a:rPr>
              <a:t> </a:t>
            </a:r>
            <a:r>
              <a:rPr lang="en-US" sz="1800" b="1" spc="-10" dirty="0">
                <a:solidFill>
                  <a:schemeClr val="accent2"/>
                </a:solidFill>
                <a:latin typeface="Arial Narrow" pitchFamily="34" charset="0"/>
                <a:cs typeface="Calibri Light"/>
              </a:rPr>
              <a:t>partnerships</a:t>
            </a:r>
            <a:endParaRPr lang="en-US" sz="1800" b="1" dirty="0">
              <a:solidFill>
                <a:schemeClr val="accent2"/>
              </a:solidFill>
              <a:latin typeface="Arial Narrow" pitchFamily="34" charset="0"/>
              <a:cs typeface="Calibri Light"/>
            </a:endParaRPr>
          </a:p>
        </p:txBody>
      </p:sp>
      <p:grpSp>
        <p:nvGrpSpPr>
          <p:cNvPr id="20" name="Group 19"/>
          <p:cNvGrpSpPr/>
          <p:nvPr/>
        </p:nvGrpSpPr>
        <p:grpSpPr>
          <a:xfrm>
            <a:off x="1219200" y="6079149"/>
            <a:ext cx="7543800" cy="990600"/>
            <a:chOff x="1219200" y="6400800"/>
            <a:chExt cx="7543800" cy="990600"/>
          </a:xfrm>
        </p:grpSpPr>
        <p:sp>
          <p:nvSpPr>
            <p:cNvPr id="17" name="Rectangle 16"/>
            <p:cNvSpPr/>
            <p:nvPr/>
          </p:nvSpPr>
          <p:spPr>
            <a:xfrm>
              <a:off x="1295400" y="6477000"/>
              <a:ext cx="7467600" cy="914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19200" y="64008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430560" y="5791200"/>
            <a:ext cx="756938" cy="400110"/>
          </a:xfrm>
          <a:prstGeom prst="rect">
            <a:avLst/>
          </a:prstGeom>
        </p:spPr>
        <p:txBody>
          <a:bodyPr wrap="none">
            <a:spAutoFit/>
          </a:bodyPr>
          <a:lstStyle/>
          <a:p>
            <a:r>
              <a:rPr lang="en-US" b="1" err="1">
                <a:solidFill>
                  <a:srgbClr val="5F9BAF"/>
                </a:solidFill>
                <a:latin typeface="Arial Narrow" pitchFamily="34" charset="0"/>
                <a:cs typeface="Calibri Light"/>
              </a:rPr>
              <a:t>ISION</a:t>
            </a:r>
            <a:endParaRPr lang="en-US" u="sng">
              <a:solidFill>
                <a:srgbClr val="5F9BAF"/>
              </a:solidFill>
            </a:endParaRPr>
          </a:p>
        </p:txBody>
      </p:sp>
      <p:sp>
        <p:nvSpPr>
          <p:cNvPr id="7" name="object 6"/>
          <p:cNvSpPr txBox="1"/>
          <p:nvPr/>
        </p:nvSpPr>
        <p:spPr>
          <a:xfrm>
            <a:off x="1197483" y="5638800"/>
            <a:ext cx="8534083" cy="750847"/>
          </a:xfrm>
          <a:prstGeom prst="rect">
            <a:avLst/>
          </a:prstGeom>
        </p:spPr>
        <p:txBody>
          <a:bodyPr vert="horz" wrap="square" lIns="0" tIns="12065" rIns="0" bIns="0" rtlCol="0">
            <a:spAutoFit/>
          </a:bodyPr>
          <a:lstStyle/>
          <a:p>
            <a:pPr marL="1605280" marR="5080" indent="-1592580">
              <a:lnSpc>
                <a:spcPct val="100000"/>
              </a:lnSpc>
            </a:pPr>
            <a:r>
              <a:rPr lang="en-US" sz="4800" b="1">
                <a:solidFill>
                  <a:srgbClr val="5F9BAF"/>
                </a:solidFill>
                <a:latin typeface="Arial Narrow" pitchFamily="34" charset="0"/>
                <a:cs typeface="Calibri Light"/>
              </a:rPr>
              <a:t>V</a:t>
            </a:r>
            <a:endParaRPr lang="en-US" sz="4800" b="1" u="sng">
              <a:solidFill>
                <a:srgbClr val="5F9BAF"/>
              </a:solidFill>
              <a:latin typeface="Arial Narrow" pitchFamily="34" charset="0"/>
              <a:cs typeface="Calibri Light"/>
            </a:endParaRPr>
          </a:p>
        </p:txBody>
      </p:sp>
    </p:spTree>
    <p:extLst>
      <p:ext uri="{BB962C8B-B14F-4D97-AF65-F5344CB8AC3E}">
        <p14:creationId xmlns:p14="http://schemas.microsoft.com/office/powerpoint/2010/main" val="1912929308"/>
      </p:ext>
    </p:extLst>
  </p:cSld>
  <p:clrMapOvr>
    <a:masterClrMapping/>
  </p:clrMapOvr>
  <p:transition>
    <p:fade/>
  </p:transition>
</p:sld>
</file>

<file path=ppt/theme/theme1.xml><?xml version="1.0" encoding="utf-8"?>
<a:theme xmlns:a="http://schemas.openxmlformats.org/drawingml/2006/main" name="Office Theme">
  <a:themeElements>
    <a:clrScheme name="Custom 7">
      <a:dk1>
        <a:srgbClr val="004151"/>
      </a:dk1>
      <a:lt1>
        <a:srgbClr val="FFFFFF"/>
      </a:lt1>
      <a:dk2>
        <a:srgbClr val="000000"/>
      </a:dk2>
      <a:lt2>
        <a:srgbClr val="A1C4D0"/>
      </a:lt2>
      <a:accent1>
        <a:srgbClr val="A1C4D0"/>
      </a:accent1>
      <a:accent2>
        <a:srgbClr val="5F9BAF"/>
      </a:accent2>
      <a:accent3>
        <a:srgbClr val="57517B"/>
      </a:accent3>
      <a:accent4>
        <a:srgbClr val="AFADC3"/>
      </a:accent4>
      <a:accent5>
        <a:srgbClr val="FFC775"/>
      </a:accent5>
      <a:accent6>
        <a:srgbClr val="5B6335"/>
      </a:accent6>
      <a:hlink>
        <a:srgbClr val="5F9BA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054cf98-00fc-42e9-8b3f-616c621513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2168F6F762094EB6B77746FFF85A6A" ma:contentTypeVersion="11" ma:contentTypeDescription="Create a new document." ma:contentTypeScope="" ma:versionID="9fa01829c91dd03d65499bd7b24b83c7">
  <xsd:schema xmlns:xsd="http://www.w3.org/2001/XMLSchema" xmlns:xs="http://www.w3.org/2001/XMLSchema" xmlns:p="http://schemas.microsoft.com/office/2006/metadata/properties" xmlns:ns3="6054cf98-00fc-42e9-8b3f-616c6215134f" targetNamespace="http://schemas.microsoft.com/office/2006/metadata/properties" ma:root="true" ma:fieldsID="26b7f8956fc9a5cb127fba4ef07df7ae" ns3:_="">
    <xsd:import namespace="6054cf98-00fc-42e9-8b3f-616c6215134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4cf98-00fc-42e9-8b3f-616c6215134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81C47-A0E6-4D98-AEAE-6F87F379DC48}">
  <ds:schemaRefs>
    <ds:schemaRef ds:uri="http://schemas.microsoft.com/sharepoint/v3/contenttype/forms"/>
  </ds:schemaRefs>
</ds:datastoreItem>
</file>

<file path=customXml/itemProps2.xml><?xml version="1.0" encoding="utf-8"?>
<ds:datastoreItem xmlns:ds="http://schemas.openxmlformats.org/officeDocument/2006/customXml" ds:itemID="{553646DB-64E8-44EA-B811-94C00E9D70FD}">
  <ds:schemaRefs>
    <ds:schemaRef ds:uri="http://schemas.microsoft.com/office/infopath/2007/PartnerControls"/>
    <ds:schemaRef ds:uri="http://purl.org/dc/elements/1.1/"/>
    <ds:schemaRef ds:uri="http://schemas.microsoft.com/office/2006/metadata/properties"/>
    <ds:schemaRef ds:uri="6054cf98-00fc-42e9-8b3f-616c6215134f"/>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77E7B59-7587-47F8-85B8-53659AB3A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4cf98-00fc-42e9-8b3f-616c621513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13060</TotalTime>
  <Words>1209</Words>
  <Application>Microsoft Office PowerPoint</Application>
  <PresentationFormat>Custom</PresentationFormat>
  <Paragraphs>109</Paragraphs>
  <Slides>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Microsoft JhengHei</vt:lpstr>
      <vt:lpstr>Arial</vt:lpstr>
      <vt:lpstr>Arial </vt:lpstr>
      <vt:lpstr>Arial Narrow</vt:lpstr>
      <vt:lpstr>Calibri</vt:lpstr>
      <vt:lpstr>Calibri Light</vt:lpstr>
      <vt:lpstr>Symbol</vt:lpstr>
      <vt:lpstr>Times New Roman</vt:lpstr>
      <vt:lpstr>Verdana</vt:lpstr>
      <vt:lpstr>Office Theme</vt:lpstr>
      <vt:lpstr>PowerPoint Presentation</vt:lpstr>
      <vt:lpstr>NSWC Crane Mission</vt:lpstr>
      <vt:lpstr>Innovation Ecosystem Model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dc:creator>
  <cp:lastModifiedBy>Weidner-Bennett, Alexis R CIV USN NSWC CD CRANE IN (USA)</cp:lastModifiedBy>
  <cp:revision>214</cp:revision>
  <cp:lastPrinted>2025-04-29T14:50:11Z</cp:lastPrinted>
  <dcterms:created xsi:type="dcterms:W3CDTF">2018-10-30T17:38:38Z</dcterms:created>
  <dcterms:modified xsi:type="dcterms:W3CDTF">2025-04-29T14:58:46Z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0x010100F02168F6F762094EB6B77746FFF85A6A</vt:lpwstr>
  </property>
  <property fmtid="{D5CDD505-2E9C-101B-9397-08002B2CF9AE}" pid="3" name="MediaServiceImageTags">
    <vt:lpwstr/>
  </property>
</Properties>
</file>